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2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8C18-B20C-4FC6-9700-BDD5252FB35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0434-EE17-43EA-A292-1DEA365F5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8C18-B20C-4FC6-9700-BDD5252FB35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0434-EE17-43EA-A292-1DEA365F5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8C18-B20C-4FC6-9700-BDD5252FB35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0434-EE17-43EA-A292-1DEA365F5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8C18-B20C-4FC6-9700-BDD5252FB35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0434-EE17-43EA-A292-1DEA365F5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8C18-B20C-4FC6-9700-BDD5252FB35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0434-EE17-43EA-A292-1DEA365F5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8C18-B20C-4FC6-9700-BDD5252FB35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0434-EE17-43EA-A292-1DEA365F5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8C18-B20C-4FC6-9700-BDD5252FB35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0434-EE17-43EA-A292-1DEA365F5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8C18-B20C-4FC6-9700-BDD5252FB35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0434-EE17-43EA-A292-1DEA365F5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8C18-B20C-4FC6-9700-BDD5252FB35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0434-EE17-43EA-A292-1DEA365F5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8C18-B20C-4FC6-9700-BDD5252FB35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0434-EE17-43EA-A292-1DEA365F56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8C18-B20C-4FC6-9700-BDD5252FB35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20434-EE17-43EA-A292-1DEA365F569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7A20434-EE17-43EA-A292-1DEA365F569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EF88C18-B20C-4FC6-9700-BDD5252FB355}" type="datetimeFigureOut">
              <a:rPr lang="en-US" smtClean="0"/>
              <a:t>10/2/2013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youtube.com/watch?v=wM6X-8dok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629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bg1"/>
                </a:solidFill>
              </a:rPr>
              <a:t>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Brutus’s Speech to the Roman Populace in </a:t>
            </a:r>
            <a:r>
              <a:rPr lang="en-US" i="1" dirty="0">
                <a:solidFill>
                  <a:schemeClr val="bg1"/>
                </a:solidFill>
                <a:latin typeface="Trebuchet MS" pitchFamily="34" charset="0"/>
              </a:rPr>
              <a:t>Julius Caesar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15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Strategies—appeals utilized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“Romans, countrymen, and lovers” –ethos </a:t>
            </a:r>
          </a:p>
          <a:p>
            <a:r>
              <a:rPr lang="en-US" dirty="0"/>
              <a:t>“Not that I loved Caesar less, but that I loved</a:t>
            </a:r>
            <a:br>
              <a:rPr lang="en-US" dirty="0"/>
            </a:br>
            <a:r>
              <a:rPr lang="en-US" dirty="0"/>
              <a:t>Rome more</a:t>
            </a:r>
            <a:r>
              <a:rPr lang="en-US" dirty="0" smtClean="0"/>
              <a:t>.” –antithesis </a:t>
            </a:r>
            <a:endParaRPr lang="en-US" dirty="0"/>
          </a:p>
          <a:p>
            <a:r>
              <a:rPr lang="en-US" dirty="0"/>
              <a:t>“…as I slew my best lover for the</a:t>
            </a:r>
            <a:br>
              <a:rPr lang="en-US" dirty="0"/>
            </a:br>
            <a:r>
              <a:rPr lang="en-US" dirty="0"/>
              <a:t>good of Rome, I have the same dagger for myself,</a:t>
            </a:r>
            <a:br>
              <a:rPr lang="en-US" dirty="0"/>
            </a:br>
            <a:r>
              <a:rPr lang="en-US" dirty="0"/>
              <a:t>when it shall please my country to need my death</a:t>
            </a:r>
            <a:r>
              <a:rPr lang="en-US" dirty="0" smtClean="0"/>
              <a:t>.”—ethos </a:t>
            </a:r>
          </a:p>
          <a:p>
            <a:r>
              <a:rPr lang="en-US" dirty="0"/>
              <a:t>“As Caesar loved me, I weep for </a:t>
            </a:r>
            <a:r>
              <a:rPr lang="en-US" dirty="0" smtClean="0"/>
              <a:t>him…” </a:t>
            </a:r>
          </a:p>
          <a:p>
            <a:r>
              <a:rPr lang="en-US" dirty="0" smtClean="0"/>
              <a:t>Intimidation: </a:t>
            </a:r>
            <a:r>
              <a:rPr lang="en-US" sz="1800" dirty="0"/>
              <a:t>“Who is here so </a:t>
            </a:r>
            <a:r>
              <a:rPr lang="en-US" sz="1800" dirty="0" smtClean="0"/>
              <a:t>rude…”</a:t>
            </a:r>
          </a:p>
          <a:p>
            <a:r>
              <a:rPr lang="en-US" dirty="0"/>
              <a:t>“Had you rather Caesar were living and die all slaves, than that Caesar were dead, to live all free men?”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3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gold mine of archaic language </a:t>
            </a:r>
          </a:p>
          <a:p>
            <a:r>
              <a:rPr lang="en-US" sz="2800" dirty="0" smtClean="0"/>
              <a:t>The tone of the speech is formal and explanative </a:t>
            </a:r>
          </a:p>
          <a:p>
            <a:r>
              <a:rPr lang="en-US" sz="2800" dirty="0" smtClean="0"/>
              <a:t>“…his </a:t>
            </a:r>
            <a:r>
              <a:rPr lang="en-US" sz="2800" dirty="0"/>
              <a:t>glory </a:t>
            </a:r>
            <a:r>
              <a:rPr lang="en-US" sz="2800" dirty="0" smtClean="0"/>
              <a:t>not extenuated</a:t>
            </a:r>
            <a:r>
              <a:rPr lang="en-US" sz="2800" dirty="0"/>
              <a:t>, wherein he was worthy, nor his </a:t>
            </a:r>
            <a:r>
              <a:rPr lang="en-US" sz="2800" dirty="0" smtClean="0"/>
              <a:t>offences enforced</a:t>
            </a:r>
            <a:r>
              <a:rPr lang="en-US" sz="2800" dirty="0"/>
              <a:t>, for which he suffered </a:t>
            </a:r>
            <a:r>
              <a:rPr lang="en-US" sz="2800" dirty="0" smtClean="0"/>
              <a:t>death.” </a:t>
            </a: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32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H’what</a:t>
            </a:r>
            <a:r>
              <a:rPr lang="en-US" dirty="0" smtClean="0"/>
              <a:t> (aspiration) happens? </a:t>
            </a:r>
            <a:r>
              <a:rPr lang="en-US" sz="4000" dirty="0" smtClean="0"/>
              <a:t>The events that incite Brutus to speak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Roman officials fed up with people blindly following Caesar—too much power</a:t>
            </a:r>
          </a:p>
          <a:p>
            <a:r>
              <a:rPr lang="en-US" sz="3200" dirty="0" smtClean="0"/>
              <a:t>Cassius plans assassination of Caesar, deceitfully recruits Brutus to join him</a:t>
            </a:r>
          </a:p>
          <a:p>
            <a:r>
              <a:rPr lang="en-US" sz="3200" dirty="0" smtClean="0"/>
              <a:t>Caesar ignores wife’s warning, gets murdered </a:t>
            </a:r>
          </a:p>
          <a:p>
            <a:pPr lvl="1"/>
            <a:r>
              <a:rPr lang="en-US" sz="3200" dirty="0" smtClean="0"/>
              <a:t>Never ignore advice from a woman named Calpurnia </a:t>
            </a:r>
          </a:p>
          <a:p>
            <a:r>
              <a:rPr lang="en-US" sz="3600" dirty="0"/>
              <a:t>Brutus &amp; Cassius win over Romans with speeches </a:t>
            </a:r>
          </a:p>
          <a:p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387194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269" y="3276600"/>
            <a:ext cx="8229600" cy="1143000"/>
          </a:xfrm>
        </p:spPr>
        <p:txBody>
          <a:bodyPr/>
          <a:lstStyle/>
          <a:p>
            <a:r>
              <a:rPr lang="en-US" dirty="0" smtClean="0"/>
              <a:t>SOAPS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514" y="1172028"/>
            <a:ext cx="1481138" cy="184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196" y="5143088"/>
            <a:ext cx="19050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719" y="563438"/>
            <a:ext cx="1790700" cy="13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218" y="4363612"/>
            <a:ext cx="2374068" cy="1632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526" y="2209800"/>
            <a:ext cx="1758173" cy="1758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90934"/>
            <a:ext cx="1552576" cy="155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53768"/>
            <a:ext cx="2286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699" y="2433637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14" y="1325293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6" y="28956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091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Brutus is addressing… </a:t>
            </a:r>
          </a:p>
          <a:p>
            <a:pPr lvl="1"/>
            <a:r>
              <a:rPr lang="en-US" sz="3200" dirty="0" smtClean="0"/>
              <a:t>Caesar’s tyrannical and ambitious aspirations </a:t>
            </a:r>
          </a:p>
          <a:p>
            <a:pPr lvl="1"/>
            <a:r>
              <a:rPr lang="en-US" sz="3200" dirty="0" smtClean="0"/>
              <a:t>his own love for his country</a:t>
            </a:r>
          </a:p>
          <a:p>
            <a:pPr lvl="1"/>
            <a:r>
              <a:rPr lang="en-US" sz="3200" dirty="0" smtClean="0"/>
              <a:t>why Caesar had to be killed </a:t>
            </a:r>
          </a:p>
        </p:txBody>
      </p:sp>
    </p:spTree>
    <p:extLst>
      <p:ext uri="{BB962C8B-B14F-4D97-AF65-F5344CB8AC3E}">
        <p14:creationId xmlns:p14="http://schemas.microsoft.com/office/powerpoint/2010/main" val="401188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Roman populace just heard about Caesar’s death—they are angry, confused, seeking answers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37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“Romans, countrymen, and lovers…”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27354"/>
            <a:ext cx="3314700" cy="4060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1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US" sz="2800" dirty="0" smtClean="0"/>
              <a:t>Stop the bleeding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2800" dirty="0" smtClean="0"/>
              <a:t>Justify Caesar’s death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2800" dirty="0" smtClean="0"/>
              <a:t>Unite a broken country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405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Brutus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0"/>
            <a:ext cx="5048250" cy="3766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31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Brutus’s speech to the Roman populace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http://www.youtube.com/watch?v=wM6X-8dokRE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492" y="2286000"/>
            <a:ext cx="560377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53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354</TotalTime>
  <Words>191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   Brutus’s Speech to the Roman Populace in Julius Caesar    </vt:lpstr>
      <vt:lpstr>H’what (aspiration) happens? The events that incite Brutus to speak</vt:lpstr>
      <vt:lpstr>SOAPS</vt:lpstr>
      <vt:lpstr>Subject</vt:lpstr>
      <vt:lpstr>Occasion</vt:lpstr>
      <vt:lpstr>Audience</vt:lpstr>
      <vt:lpstr>Purpose</vt:lpstr>
      <vt:lpstr>Speaker </vt:lpstr>
      <vt:lpstr>Brutus’s speech to the Roman populace </vt:lpstr>
      <vt:lpstr>Strategies—appeals utilized</vt:lpstr>
      <vt:lpstr>Diction </vt:lpstr>
    </vt:vector>
  </TitlesOfParts>
  <Company>Moeller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Zimmerman, Kyle 2014</dc:creator>
  <cp:lastModifiedBy>Eble, Eric (Faculty)</cp:lastModifiedBy>
  <cp:revision>29</cp:revision>
  <dcterms:created xsi:type="dcterms:W3CDTF">2013-09-23T06:17:36Z</dcterms:created>
  <dcterms:modified xsi:type="dcterms:W3CDTF">2013-10-02T14:41:15Z</dcterms:modified>
</cp:coreProperties>
</file>