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69" r:id="rId4"/>
    <p:sldId id="270" r:id="rId5"/>
    <p:sldId id="262" r:id="rId6"/>
    <p:sldId id="273" r:id="rId7"/>
    <p:sldId id="272" r:id="rId8"/>
    <p:sldId id="274" r:id="rId9"/>
    <p:sldId id="275" r:id="rId10"/>
    <p:sldId id="257" r:id="rId11"/>
    <p:sldId id="258" r:id="rId12"/>
    <p:sldId id="259" r:id="rId13"/>
    <p:sldId id="260" r:id="rId14"/>
    <p:sldId id="263" r:id="rId15"/>
    <p:sldId id="276" r:id="rId16"/>
    <p:sldId id="277" r:id="rId17"/>
    <p:sldId id="264" r:id="rId18"/>
    <p:sldId id="265" r:id="rId19"/>
    <p:sldId id="266" r:id="rId20"/>
    <p:sldId id="267"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F07C7-CA1C-4443-B101-6A59116F8750}"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9F07C7-CA1C-4443-B101-6A59116F8750}"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9F07C7-CA1C-4443-B101-6A59116F8750}"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F07C7-CA1C-4443-B101-6A59116F8750}"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FD36C-DCBC-49D9-8E58-D6F79DD9E7AC}" type="datetimeFigureOut">
              <a:rPr lang="en-US" smtClean="0"/>
              <a:t>10/2/2013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9F07C7-CA1C-4443-B101-6A59116F875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26000"/>
          </a:srgbClr>
        </a:soli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99FD36C-DCBC-49D9-8E58-D6F79DD9E7AC}" type="datetimeFigureOut">
              <a:rPr lang="en-US" smtClean="0"/>
              <a:t>10/2/2013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59F07C7-CA1C-4443-B101-6A59116F875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UrIc3eINXT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Othello</a:t>
            </a:r>
            <a:endParaRPr lang="en-US" i="1" dirty="0"/>
          </a:p>
        </p:txBody>
      </p:sp>
      <p:sp>
        <p:nvSpPr>
          <p:cNvPr id="3" name="Subtitle 2"/>
          <p:cNvSpPr>
            <a:spLocks noGrp="1"/>
          </p:cNvSpPr>
          <p:nvPr>
            <p:ph type="subTitle" idx="1"/>
          </p:nvPr>
        </p:nvSpPr>
        <p:spPr/>
        <p:txBody>
          <a:bodyPr/>
          <a:lstStyle/>
          <a:p>
            <a:r>
              <a:rPr lang="en-US" dirty="0" smtClean="0"/>
              <a:t>Davis Wick, </a:t>
            </a:r>
            <a:r>
              <a:rPr lang="en-US" dirty="0" err="1" smtClean="0"/>
              <a:t>Zac</a:t>
            </a:r>
            <a:r>
              <a:rPr lang="en-US" dirty="0" smtClean="0"/>
              <a:t> Paz, Nick Voss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524000"/>
            <a:ext cx="3458776" cy="34866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2331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http://www.youtube.com/watch?v=UrIc3eINXT4</a:t>
            </a:r>
            <a:r>
              <a:rPr lang="en-US" dirty="0" smtClean="0"/>
              <a:t> </a:t>
            </a:r>
          </a:p>
          <a:p>
            <a:pPr marL="0" indent="0">
              <a:buNone/>
            </a:pPr>
            <a:endParaRPr lang="en-US" dirty="0"/>
          </a:p>
          <a:p>
            <a:pPr marL="0" indent="0">
              <a:buNone/>
            </a:pPr>
            <a:r>
              <a:rPr lang="en-US" dirty="0" smtClean="0"/>
              <a:t>Iago and Othello</a:t>
            </a:r>
            <a:endParaRPr lang="en-US" dirty="0"/>
          </a:p>
        </p:txBody>
      </p:sp>
    </p:spTree>
    <p:extLst>
      <p:ext uri="{BB962C8B-B14F-4D97-AF65-F5344CB8AC3E}">
        <p14:creationId xmlns:p14="http://schemas.microsoft.com/office/powerpoint/2010/main" val="2997232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SOAPS – Act 3, Scene 3</a:t>
            </a:r>
            <a:endParaRPr lang="en-US" dirty="0"/>
          </a:p>
        </p:txBody>
      </p:sp>
      <p:sp>
        <p:nvSpPr>
          <p:cNvPr id="3" name="Content Placeholder 2"/>
          <p:cNvSpPr>
            <a:spLocks noGrp="1"/>
          </p:cNvSpPr>
          <p:nvPr>
            <p:ph idx="1"/>
          </p:nvPr>
        </p:nvSpPr>
        <p:spPr/>
        <p:txBody>
          <a:bodyPr>
            <a:normAutofit/>
          </a:bodyPr>
          <a:lstStyle/>
          <a:p>
            <a:r>
              <a:rPr lang="en-US" sz="1900" dirty="0"/>
              <a:t>O</a:t>
            </a:r>
            <a:r>
              <a:rPr lang="en-US" sz="1900" dirty="0" smtClean="0"/>
              <a:t>ur passage takes place during this scene</a:t>
            </a:r>
          </a:p>
          <a:p>
            <a:r>
              <a:rPr lang="en-US" sz="1900" b="1" dirty="0" smtClean="0"/>
              <a:t>Subject</a:t>
            </a:r>
            <a:r>
              <a:rPr lang="en-US" sz="1900" dirty="0" smtClean="0"/>
              <a:t> – during our passage, Othello’s trusted friend, Iago, discusses with Othello about how his wife may have cheated on him with the man Othello appointed lieutenant, Michael Cassio. </a:t>
            </a:r>
          </a:p>
          <a:p>
            <a:r>
              <a:rPr lang="en-US" sz="1900" b="1" dirty="0" smtClean="0"/>
              <a:t>Occasion</a:t>
            </a:r>
            <a:r>
              <a:rPr lang="en-US" sz="1900" dirty="0" smtClean="0"/>
              <a:t> – Iago wanted the lieutenant position, but Othello passed him up in favor of Cassio. </a:t>
            </a:r>
          </a:p>
          <a:p>
            <a:r>
              <a:rPr lang="en-US" sz="1900" b="1" dirty="0" smtClean="0"/>
              <a:t>Audience</a:t>
            </a:r>
            <a:r>
              <a:rPr lang="en-US" sz="1900" dirty="0" smtClean="0"/>
              <a:t> – the audience would be those watching/reading Shakespeare’s </a:t>
            </a:r>
            <a:r>
              <a:rPr lang="en-US" sz="1900" i="1" dirty="0" smtClean="0"/>
              <a:t>Othello</a:t>
            </a:r>
          </a:p>
          <a:p>
            <a:r>
              <a:rPr lang="en-US" sz="1900" b="1" dirty="0" smtClean="0"/>
              <a:t>Purpose</a:t>
            </a:r>
            <a:r>
              <a:rPr lang="en-US" sz="1900" dirty="0" smtClean="0"/>
              <a:t> – the purpose of this scene is to show how Iago planned, and acted out revenge on Othello; to trick him into believing his wife was unfaithful. </a:t>
            </a:r>
          </a:p>
          <a:p>
            <a:r>
              <a:rPr lang="en-US" sz="1900" b="1" dirty="0" smtClean="0"/>
              <a:t>Speaker</a:t>
            </a:r>
            <a:r>
              <a:rPr lang="en-US" sz="1900" dirty="0" smtClean="0"/>
              <a:t> – possibly the most famous playwright ever, William Shakespeare wrote the play. His two characters, Othello and Iago are conversing during this scene</a:t>
            </a:r>
          </a:p>
          <a:p>
            <a:endParaRPr lang="en-US" sz="2400" dirty="0" smtClean="0"/>
          </a:p>
          <a:p>
            <a:endParaRPr lang="en-US" sz="2400" dirty="0"/>
          </a:p>
        </p:txBody>
      </p:sp>
    </p:spTree>
    <p:extLst>
      <p:ext uri="{BB962C8B-B14F-4D97-AF65-F5344CB8AC3E}">
        <p14:creationId xmlns:p14="http://schemas.microsoft.com/office/powerpoint/2010/main" val="4133287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SOAPS - Iago</a:t>
            </a:r>
            <a:endParaRPr lang="en-US" dirty="0"/>
          </a:p>
        </p:txBody>
      </p:sp>
      <p:sp>
        <p:nvSpPr>
          <p:cNvPr id="3" name="Content Placeholder 2"/>
          <p:cNvSpPr>
            <a:spLocks noGrp="1"/>
          </p:cNvSpPr>
          <p:nvPr>
            <p:ph idx="1"/>
          </p:nvPr>
        </p:nvSpPr>
        <p:spPr/>
        <p:txBody>
          <a:bodyPr>
            <a:normAutofit/>
          </a:bodyPr>
          <a:lstStyle/>
          <a:p>
            <a:pPr marL="0" indent="0">
              <a:buNone/>
            </a:pPr>
            <a:r>
              <a:rPr lang="en-US" sz="1900" b="1" dirty="0" smtClean="0"/>
              <a:t>Subject</a:t>
            </a:r>
            <a:r>
              <a:rPr lang="en-US" sz="1900" dirty="0" smtClean="0"/>
              <a:t> – Iago and Othello are talking, and Iago tries to trick Othello into believing that his wife cheated on him with his lieutenant, Michael Cassio. </a:t>
            </a:r>
          </a:p>
          <a:p>
            <a:pPr marL="0" indent="0">
              <a:buNone/>
            </a:pPr>
            <a:r>
              <a:rPr lang="en-US" sz="1900" b="1" dirty="0" smtClean="0"/>
              <a:t>Occasion </a:t>
            </a:r>
            <a:r>
              <a:rPr lang="en-US" sz="1900" dirty="0" smtClean="0"/>
              <a:t>– at this point, Iago puts his plans for revenge into action. By convincing Othello his wife cheated on him with Cassio, Iago gets revenge on both Othello and Cassio. </a:t>
            </a:r>
          </a:p>
          <a:p>
            <a:pPr marL="0" indent="0">
              <a:buNone/>
            </a:pPr>
            <a:r>
              <a:rPr lang="en-US" sz="1900" b="1" dirty="0" smtClean="0"/>
              <a:t>Audience </a:t>
            </a:r>
            <a:r>
              <a:rPr lang="en-US" sz="1900" dirty="0" smtClean="0"/>
              <a:t>– Iago is speaking in Shakespeare’s </a:t>
            </a:r>
            <a:r>
              <a:rPr lang="en-US" sz="1900" i="1" dirty="0" smtClean="0"/>
              <a:t>Othello</a:t>
            </a:r>
            <a:r>
              <a:rPr lang="en-US" sz="1900" dirty="0" smtClean="0"/>
              <a:t>, and is speaking to those either reading or watching the play. </a:t>
            </a:r>
          </a:p>
          <a:p>
            <a:pPr marL="0" indent="0">
              <a:buNone/>
            </a:pPr>
            <a:r>
              <a:rPr lang="en-US" sz="1900" b="1" dirty="0" smtClean="0"/>
              <a:t>Purpose </a:t>
            </a:r>
            <a:r>
              <a:rPr lang="en-US" sz="1900" dirty="0" smtClean="0"/>
              <a:t>– the purpose of Iago speaking in this scene is to show his deception and trickery. The reader/viewer knows by this point that Iago wants to get revenge on Othello. This scene shows how he does it. </a:t>
            </a:r>
          </a:p>
          <a:p>
            <a:pPr marL="0" indent="0">
              <a:buNone/>
            </a:pPr>
            <a:r>
              <a:rPr lang="en-US" sz="1900" b="1" dirty="0" smtClean="0"/>
              <a:t>Speaker</a:t>
            </a:r>
            <a:r>
              <a:rPr lang="en-US" sz="1900" dirty="0" smtClean="0"/>
              <a:t> – Iago is the speaker in this scene. He is the trusted advisor of Othello, however Iago is tricky and plots revenge on Othello and Cassio. He uses Othello’s trust of him to his advantage. </a:t>
            </a:r>
            <a:endParaRPr lang="en-US" sz="1900" b="1" dirty="0"/>
          </a:p>
        </p:txBody>
      </p:sp>
    </p:spTree>
    <p:extLst>
      <p:ext uri="{BB962C8B-B14F-4D97-AF65-F5344CB8AC3E}">
        <p14:creationId xmlns:p14="http://schemas.microsoft.com/office/powerpoint/2010/main" val="3706170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SOAPS - Othello</a:t>
            </a:r>
            <a:endParaRPr lang="en-US" dirty="0"/>
          </a:p>
        </p:txBody>
      </p:sp>
      <p:sp>
        <p:nvSpPr>
          <p:cNvPr id="3" name="Content Placeholder 2"/>
          <p:cNvSpPr>
            <a:spLocks noGrp="1"/>
          </p:cNvSpPr>
          <p:nvPr>
            <p:ph idx="1"/>
          </p:nvPr>
        </p:nvSpPr>
        <p:spPr/>
        <p:txBody>
          <a:bodyPr>
            <a:normAutofit/>
          </a:bodyPr>
          <a:lstStyle/>
          <a:p>
            <a:r>
              <a:rPr lang="en-US" sz="1900" b="1" dirty="0" smtClean="0"/>
              <a:t>Subject</a:t>
            </a:r>
            <a:r>
              <a:rPr lang="en-US" sz="1900" dirty="0" smtClean="0"/>
              <a:t> – Othello and Iago are talking and Iago begins to discuss why he believes Othello’s wife was unfaithful and cheated on him with Michael Cassio. </a:t>
            </a:r>
          </a:p>
          <a:p>
            <a:r>
              <a:rPr lang="en-US" sz="1900" b="1" dirty="0" smtClean="0"/>
              <a:t>Occasion </a:t>
            </a:r>
            <a:r>
              <a:rPr lang="en-US" sz="1900" dirty="0" smtClean="0"/>
              <a:t>-  Othello is deceived by his close friend, Iago. Othello states that he values Iago’s opinion, and believes that Iago truly loves him. However, Iago uses this trust and love to help him carry out his plans for revenge</a:t>
            </a:r>
          </a:p>
          <a:p>
            <a:r>
              <a:rPr lang="en-US" sz="1900" b="1" dirty="0" smtClean="0"/>
              <a:t>Audience </a:t>
            </a:r>
            <a:r>
              <a:rPr lang="en-US" sz="1900" dirty="0" smtClean="0"/>
              <a:t>-  Iago and Othello and talking in Shakespeare’s </a:t>
            </a:r>
            <a:r>
              <a:rPr lang="en-US" sz="1900" i="1" dirty="0" smtClean="0"/>
              <a:t>Othello</a:t>
            </a:r>
            <a:r>
              <a:rPr lang="en-US" sz="1900" dirty="0" smtClean="0"/>
              <a:t>, so the audience would be those reading or watching the play.</a:t>
            </a:r>
          </a:p>
          <a:p>
            <a:r>
              <a:rPr lang="en-US" sz="1900" b="1" dirty="0" smtClean="0"/>
              <a:t>Purpose </a:t>
            </a:r>
            <a:r>
              <a:rPr lang="en-US" sz="1900" dirty="0" smtClean="0"/>
              <a:t>– Othello’s lines in this scene are used to show how he trusts Iago and really does value his opinion. The scene shows how the trust proves to be Othello’s downfall. </a:t>
            </a:r>
          </a:p>
          <a:p>
            <a:r>
              <a:rPr lang="en-US" sz="1900" b="1" dirty="0" smtClean="0"/>
              <a:t>Speaker </a:t>
            </a:r>
            <a:r>
              <a:rPr lang="en-US" sz="1900" dirty="0" smtClean="0"/>
              <a:t>– the speaker is Othello, a general in the Venetian Army, who is deceived by his close friend, Iago. </a:t>
            </a:r>
            <a:endParaRPr lang="en-US" sz="1900" b="1" dirty="0"/>
          </a:p>
        </p:txBody>
      </p:sp>
    </p:spTree>
    <p:extLst>
      <p:ext uri="{BB962C8B-B14F-4D97-AF65-F5344CB8AC3E}">
        <p14:creationId xmlns:p14="http://schemas.microsoft.com/office/powerpoint/2010/main" val="2122455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 Act 3, Scene 3</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err="1">
                <a:solidFill>
                  <a:schemeClr val="tx2"/>
                </a:solidFill>
              </a:rPr>
              <a:t>Iago</a:t>
            </a:r>
            <a:r>
              <a:rPr lang="en-US" dirty="0"/>
              <a:t>. I do beseech you,</a:t>
            </a:r>
          </a:p>
          <a:p>
            <a:pPr marL="0" indent="0">
              <a:buNone/>
            </a:pPr>
            <a:r>
              <a:rPr lang="en-US" dirty="0"/>
              <a:t>Though I perchance am vicious in my guess,—</a:t>
            </a:r>
          </a:p>
          <a:p>
            <a:pPr marL="0" indent="0">
              <a:buNone/>
            </a:pPr>
            <a:r>
              <a:rPr lang="en-US" dirty="0" smtClean="0"/>
              <a:t>As, I confess, it is my nature's plague</a:t>
            </a:r>
          </a:p>
          <a:p>
            <a:pPr marL="0" indent="0">
              <a:buNone/>
            </a:pPr>
            <a:r>
              <a:rPr lang="en-US" dirty="0" smtClean="0"/>
              <a:t>To spy into abuses, and oft my jealousy</a:t>
            </a:r>
          </a:p>
          <a:p>
            <a:pPr marL="0" indent="0">
              <a:buNone/>
            </a:pPr>
            <a:r>
              <a:rPr lang="en-US" dirty="0" smtClean="0"/>
              <a:t>Shapes </a:t>
            </a:r>
            <a:r>
              <a:rPr lang="en-US" dirty="0"/>
              <a:t>faults that are not,—that your wisdom</a:t>
            </a:r>
          </a:p>
          <a:p>
            <a:pPr marL="0" indent="0">
              <a:buNone/>
            </a:pPr>
            <a:r>
              <a:rPr lang="en-US" dirty="0"/>
              <a:t>yet,</a:t>
            </a:r>
          </a:p>
          <a:p>
            <a:pPr marL="0" indent="0">
              <a:buNone/>
            </a:pPr>
            <a:r>
              <a:rPr lang="en-US" dirty="0"/>
              <a:t>From one that so imperfectly conceits,</a:t>
            </a:r>
          </a:p>
          <a:p>
            <a:pPr marL="0" indent="0">
              <a:buNone/>
            </a:pPr>
            <a:r>
              <a:rPr lang="en-US" dirty="0"/>
              <a:t>Would take no notice, nor build yourself a</a:t>
            </a:r>
          </a:p>
          <a:p>
            <a:pPr marL="0" indent="0">
              <a:buNone/>
            </a:pPr>
            <a:r>
              <a:rPr lang="en-US" dirty="0"/>
              <a:t>trouble</a:t>
            </a:r>
          </a:p>
          <a:p>
            <a:pPr marL="0" indent="0">
              <a:buNone/>
            </a:pPr>
            <a:r>
              <a:rPr lang="en-US" dirty="0"/>
              <a:t>Out of his scattering and unsure observance.</a:t>
            </a:r>
          </a:p>
          <a:p>
            <a:pPr marL="0" indent="0">
              <a:buNone/>
            </a:pPr>
            <a:r>
              <a:rPr lang="en-US" dirty="0"/>
              <a:t>It were not for your quiet nor your good,</a:t>
            </a:r>
          </a:p>
          <a:p>
            <a:pPr marL="0" indent="0">
              <a:buNone/>
            </a:pPr>
            <a:r>
              <a:rPr lang="en-US" dirty="0"/>
              <a:t>Nor for my manhood, honesty, or wisdom,</a:t>
            </a:r>
          </a:p>
          <a:p>
            <a:pPr marL="0" indent="0">
              <a:buNone/>
            </a:pPr>
            <a:r>
              <a:rPr lang="en-US" dirty="0"/>
              <a:t>To let you know my thoughts.</a:t>
            </a:r>
          </a:p>
          <a:p>
            <a:pPr marL="0" indent="0">
              <a:buNone/>
            </a:pPr>
            <a:r>
              <a:rPr lang="en-US" b="1" dirty="0" smtClean="0">
                <a:solidFill>
                  <a:schemeClr val="tx2"/>
                </a:solidFill>
              </a:rPr>
              <a:t>Othello</a:t>
            </a:r>
            <a:r>
              <a:rPr lang="en-US" dirty="0" smtClean="0"/>
              <a:t>. </a:t>
            </a:r>
            <a:r>
              <a:rPr lang="en-US" dirty="0"/>
              <a:t>What dost thou mean?</a:t>
            </a:r>
          </a:p>
          <a:p>
            <a:pPr marL="0" indent="0">
              <a:buNone/>
            </a:pPr>
            <a:r>
              <a:rPr lang="en-US" b="1" dirty="0" err="1">
                <a:solidFill>
                  <a:schemeClr val="tx2"/>
                </a:solidFill>
              </a:rPr>
              <a:t>Iago</a:t>
            </a:r>
            <a:r>
              <a:rPr lang="en-US" dirty="0"/>
              <a:t>. Good name in man and woman, dear</a:t>
            </a:r>
          </a:p>
          <a:p>
            <a:pPr marL="0" indent="0">
              <a:buNone/>
            </a:pPr>
            <a:r>
              <a:rPr lang="en-US" dirty="0"/>
              <a:t>my lord,</a:t>
            </a:r>
          </a:p>
          <a:p>
            <a:pPr marL="0" indent="0">
              <a:buNone/>
            </a:pPr>
            <a:r>
              <a:rPr lang="en-US" dirty="0"/>
              <a:t>Is the immediate jewel of their souls:</a:t>
            </a:r>
          </a:p>
          <a:p>
            <a:pPr marL="0" indent="0">
              <a:buNone/>
            </a:pPr>
            <a:r>
              <a:rPr lang="en-US" dirty="0"/>
              <a:t>Who steals my purse steals trash; 'tis something,</a:t>
            </a:r>
          </a:p>
          <a:p>
            <a:pPr marL="0" indent="0">
              <a:buNone/>
            </a:pPr>
            <a:r>
              <a:rPr lang="en-US" dirty="0"/>
              <a:t>nothing;</a:t>
            </a:r>
          </a:p>
          <a:p>
            <a:pPr marL="0" indent="0">
              <a:buNone/>
            </a:pPr>
            <a:r>
              <a:rPr lang="en-US" dirty="0" err="1"/>
              <a:t>'Twas</a:t>
            </a:r>
            <a:r>
              <a:rPr lang="en-US" dirty="0"/>
              <a:t> mine, 'tis his, and has been slave to thou-</a:t>
            </a:r>
          </a:p>
          <a:p>
            <a:pPr marL="0" indent="0">
              <a:buNone/>
            </a:pPr>
            <a:r>
              <a:rPr lang="en-US" dirty="0"/>
              <a:t>sands;</a:t>
            </a:r>
          </a:p>
          <a:p>
            <a:pPr marL="0" indent="0">
              <a:buNone/>
            </a:pPr>
            <a:r>
              <a:rPr lang="en-US" dirty="0" smtClean="0"/>
              <a:t>But he that filches from me my good name</a:t>
            </a:r>
          </a:p>
          <a:p>
            <a:pPr marL="0" indent="0">
              <a:buNone/>
            </a:pPr>
            <a:r>
              <a:rPr lang="en-US" dirty="0" smtClean="0"/>
              <a:t>Robs me of that which not enriches him,</a:t>
            </a:r>
          </a:p>
          <a:p>
            <a:pPr marL="0" indent="0">
              <a:buNone/>
            </a:pPr>
            <a:r>
              <a:rPr lang="en-US" dirty="0" smtClean="0"/>
              <a:t>And makes me poor indeed.</a:t>
            </a:r>
          </a:p>
          <a:p>
            <a:endParaRPr lang="en-US" dirty="0"/>
          </a:p>
        </p:txBody>
      </p:sp>
    </p:spTree>
    <p:extLst>
      <p:ext uri="{BB962C8B-B14F-4D97-AF65-F5344CB8AC3E}">
        <p14:creationId xmlns:p14="http://schemas.microsoft.com/office/powerpoint/2010/main" val="2365868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a:t>
            </a:r>
            <a:endParaRPr lang="en-US" dirty="0"/>
          </a:p>
        </p:txBody>
      </p:sp>
      <p:sp>
        <p:nvSpPr>
          <p:cNvPr id="3" name="Content Placeholder 2"/>
          <p:cNvSpPr>
            <a:spLocks noGrp="1"/>
          </p:cNvSpPr>
          <p:nvPr>
            <p:ph idx="1"/>
          </p:nvPr>
        </p:nvSpPr>
        <p:spPr/>
        <p:txBody>
          <a:bodyPr/>
          <a:lstStyle/>
          <a:p>
            <a:r>
              <a:rPr lang="en-US" dirty="0" smtClean="0"/>
              <a:t>“Though </a:t>
            </a:r>
            <a:r>
              <a:rPr lang="en-US" dirty="0"/>
              <a:t>I perchance am vicious in my </a:t>
            </a:r>
            <a:r>
              <a:rPr lang="en-US" dirty="0" smtClean="0"/>
              <a:t>guess”</a:t>
            </a:r>
          </a:p>
          <a:p>
            <a:pPr lvl="1"/>
            <a:r>
              <a:rPr lang="en-US" dirty="0" smtClean="0"/>
              <a:t>Says there is a chance that he could be wrong</a:t>
            </a:r>
          </a:p>
          <a:p>
            <a:pPr lvl="1"/>
            <a:endParaRPr lang="en-US" dirty="0"/>
          </a:p>
          <a:p>
            <a:pPr lvl="1"/>
            <a:endParaRPr lang="en-US" dirty="0" smtClean="0"/>
          </a:p>
          <a:p>
            <a:r>
              <a:rPr lang="en-US" dirty="0" smtClean="0"/>
              <a:t>“</a:t>
            </a:r>
            <a:r>
              <a:rPr lang="en-US" dirty="0"/>
              <a:t>it is my nature's </a:t>
            </a:r>
            <a:r>
              <a:rPr lang="en-US" dirty="0" smtClean="0"/>
              <a:t>plague”</a:t>
            </a:r>
          </a:p>
          <a:p>
            <a:pPr lvl="1"/>
            <a:r>
              <a:rPr lang="en-US" dirty="0" smtClean="0"/>
              <a:t>Shows that it is in his human nature to judge others</a:t>
            </a:r>
          </a:p>
          <a:p>
            <a:pPr lvl="1"/>
            <a:r>
              <a:rPr lang="en-US" dirty="0" smtClean="0"/>
              <a:t>He is just like every other human being</a:t>
            </a:r>
            <a:endParaRPr lang="en-US" dirty="0"/>
          </a:p>
        </p:txBody>
      </p:sp>
    </p:spTree>
    <p:extLst>
      <p:ext uri="{BB962C8B-B14F-4D97-AF65-F5344CB8AC3E}">
        <p14:creationId xmlns:p14="http://schemas.microsoft.com/office/powerpoint/2010/main" val="3967291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a:t>
            </a:r>
            <a:endParaRPr lang="en-US" dirty="0"/>
          </a:p>
        </p:txBody>
      </p:sp>
      <p:sp>
        <p:nvSpPr>
          <p:cNvPr id="3" name="Content Placeholder 2"/>
          <p:cNvSpPr>
            <a:spLocks noGrp="1"/>
          </p:cNvSpPr>
          <p:nvPr>
            <p:ph idx="1"/>
          </p:nvPr>
        </p:nvSpPr>
        <p:spPr/>
        <p:txBody>
          <a:bodyPr/>
          <a:lstStyle/>
          <a:p>
            <a:r>
              <a:rPr lang="en-US" dirty="0" smtClean="0"/>
              <a:t>“But </a:t>
            </a:r>
            <a:r>
              <a:rPr lang="en-US" dirty="0"/>
              <a:t>he that filches from me my good name</a:t>
            </a:r>
          </a:p>
          <a:p>
            <a:pPr marL="0" indent="0">
              <a:buNone/>
            </a:pPr>
            <a:r>
              <a:rPr lang="en-US" dirty="0"/>
              <a:t> </a:t>
            </a:r>
            <a:r>
              <a:rPr lang="en-US" dirty="0" smtClean="0"/>
              <a:t>  Robs </a:t>
            </a:r>
            <a:r>
              <a:rPr lang="en-US" dirty="0"/>
              <a:t>me of that which not enriches him,</a:t>
            </a:r>
          </a:p>
          <a:p>
            <a:pPr marL="0" indent="0">
              <a:buNone/>
            </a:pPr>
            <a:r>
              <a:rPr lang="en-US" dirty="0" smtClean="0"/>
              <a:t>    And </a:t>
            </a:r>
            <a:r>
              <a:rPr lang="en-US" dirty="0"/>
              <a:t>makes me poor indeed</a:t>
            </a:r>
            <a:r>
              <a:rPr lang="en-US" dirty="0" smtClean="0"/>
              <a:t>.”</a:t>
            </a:r>
          </a:p>
          <a:p>
            <a:pPr lvl="1"/>
            <a:endParaRPr lang="en-US" dirty="0" smtClean="0"/>
          </a:p>
          <a:p>
            <a:pPr lvl="1"/>
            <a:r>
              <a:rPr lang="en-US" dirty="0" smtClean="0"/>
              <a:t>This shows the emotional effects of losing integrity </a:t>
            </a:r>
            <a:endParaRPr lang="en-US" dirty="0"/>
          </a:p>
          <a:p>
            <a:endParaRPr lang="en-US" dirty="0"/>
          </a:p>
        </p:txBody>
      </p:sp>
    </p:spTree>
    <p:extLst>
      <p:ext uri="{BB962C8B-B14F-4D97-AF65-F5344CB8AC3E}">
        <p14:creationId xmlns:p14="http://schemas.microsoft.com/office/powerpoint/2010/main" val="2888144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Rhetorical Devices</a:t>
            </a:r>
            <a:endParaRPr lang="en-US" dirty="0"/>
          </a:p>
        </p:txBody>
      </p:sp>
      <p:sp>
        <p:nvSpPr>
          <p:cNvPr id="3" name="Content Placeholder 2"/>
          <p:cNvSpPr>
            <a:spLocks noGrp="1"/>
          </p:cNvSpPr>
          <p:nvPr>
            <p:ph idx="1"/>
          </p:nvPr>
        </p:nvSpPr>
        <p:spPr/>
        <p:txBody>
          <a:bodyPr>
            <a:normAutofit/>
          </a:bodyPr>
          <a:lstStyle/>
          <a:p>
            <a:r>
              <a:rPr lang="en-US" sz="2400" dirty="0" smtClean="0"/>
              <a:t>Hortative Sentences - </a:t>
            </a:r>
          </a:p>
          <a:p>
            <a:pPr marL="457200" lvl="1" indent="0">
              <a:buNone/>
            </a:pPr>
            <a:r>
              <a:rPr lang="en-US" sz="2400" dirty="0" smtClean="0"/>
              <a:t>"From one that so imperfectly conceits,</a:t>
            </a:r>
          </a:p>
          <a:p>
            <a:pPr marL="457200" lvl="1" indent="0">
              <a:buNone/>
            </a:pPr>
            <a:r>
              <a:rPr lang="en-US" sz="2400" dirty="0" smtClean="0"/>
              <a:t>Would take no notice, nor build yourself a trouble</a:t>
            </a:r>
          </a:p>
          <a:p>
            <a:pPr marL="457200" lvl="1" indent="0">
              <a:buNone/>
            </a:pPr>
            <a:r>
              <a:rPr lang="en-US" sz="2400" dirty="0" smtClean="0"/>
              <a:t>Out of his scattering and unsure observance" (3.3.154-156)</a:t>
            </a:r>
          </a:p>
          <a:p>
            <a:pPr marL="800100" lvl="1" indent="-342900"/>
            <a:r>
              <a:rPr lang="en-US" sz="2400" dirty="0" smtClean="0"/>
              <a:t>Advises to not take this too  seriously</a:t>
            </a:r>
          </a:p>
          <a:p>
            <a:r>
              <a:rPr lang="en-US" sz="2400" dirty="0" smtClean="0"/>
              <a:t>Metaphor - </a:t>
            </a:r>
          </a:p>
          <a:p>
            <a:pPr marL="457200" lvl="1" indent="0">
              <a:buNone/>
            </a:pPr>
            <a:r>
              <a:rPr lang="en-US" sz="2400" dirty="0" smtClean="0"/>
              <a:t>"</a:t>
            </a:r>
            <a:r>
              <a:rPr lang="en-US" sz="2400" dirty="0"/>
              <a:t>Good name in man and woman, dear my lord,</a:t>
            </a:r>
          </a:p>
          <a:p>
            <a:pPr marL="457200" lvl="1" indent="0">
              <a:buNone/>
            </a:pPr>
            <a:r>
              <a:rPr lang="en-US" sz="2400" dirty="0" smtClean="0"/>
              <a:t>Is </a:t>
            </a:r>
            <a:r>
              <a:rPr lang="en-US" sz="2400" dirty="0"/>
              <a:t>the immediate jewel of their </a:t>
            </a:r>
            <a:r>
              <a:rPr lang="en-US" sz="2400" dirty="0" smtClean="0"/>
              <a:t>souls</a:t>
            </a:r>
            <a:r>
              <a:rPr lang="en-US" sz="2400" dirty="0"/>
              <a:t>" (</a:t>
            </a:r>
            <a:r>
              <a:rPr lang="en-US" sz="2400" dirty="0" smtClean="0"/>
              <a:t>3.3.160-161)</a:t>
            </a:r>
          </a:p>
          <a:p>
            <a:pPr marL="800100" lvl="1" indent="-342900"/>
            <a:r>
              <a:rPr lang="en-US" sz="2400" dirty="0" smtClean="0"/>
              <a:t>Character=jewel of their souls</a:t>
            </a:r>
            <a:endParaRPr lang="en-US" sz="2400" dirty="0"/>
          </a:p>
          <a:p>
            <a:pPr marL="457200" lvl="1" indent="0">
              <a:buNone/>
            </a:pPr>
            <a:endParaRPr lang="en-US" dirty="0"/>
          </a:p>
        </p:txBody>
      </p:sp>
    </p:spTree>
    <p:extLst>
      <p:ext uri="{BB962C8B-B14F-4D97-AF65-F5344CB8AC3E}">
        <p14:creationId xmlns:p14="http://schemas.microsoft.com/office/powerpoint/2010/main" val="1926614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Devices</a:t>
            </a:r>
            <a:endParaRPr lang="en-US" dirty="0"/>
          </a:p>
        </p:txBody>
      </p:sp>
      <p:sp>
        <p:nvSpPr>
          <p:cNvPr id="3" name="Content Placeholder 2"/>
          <p:cNvSpPr>
            <a:spLocks noGrp="1"/>
          </p:cNvSpPr>
          <p:nvPr>
            <p:ph idx="1"/>
          </p:nvPr>
        </p:nvSpPr>
        <p:spPr/>
        <p:txBody>
          <a:bodyPr>
            <a:normAutofit/>
          </a:bodyPr>
          <a:lstStyle/>
          <a:p>
            <a:r>
              <a:rPr lang="en-US" sz="2600" dirty="0" smtClean="0"/>
              <a:t>Parallelism – </a:t>
            </a:r>
          </a:p>
          <a:p>
            <a:pPr marL="457200" lvl="1" indent="0">
              <a:buNone/>
            </a:pPr>
            <a:r>
              <a:rPr lang="en-US" sz="2600" dirty="0" smtClean="0"/>
              <a:t>"</a:t>
            </a:r>
            <a:r>
              <a:rPr lang="en-US" sz="2600" dirty="0"/>
              <a:t>Who steals my purse steals trash. </a:t>
            </a:r>
            <a:r>
              <a:rPr lang="en-US" sz="2600" dirty="0" err="1"/>
              <a:t>'Tis</a:t>
            </a:r>
            <a:r>
              <a:rPr lang="en-US" sz="2600" dirty="0"/>
              <a:t> something, nothing:</a:t>
            </a:r>
          </a:p>
          <a:p>
            <a:pPr marL="457200" lvl="1" indent="0">
              <a:buNone/>
            </a:pPr>
            <a:r>
              <a:rPr lang="en-US" sz="2600" dirty="0" err="1" smtClean="0"/>
              <a:t>'Twas</a:t>
            </a:r>
            <a:r>
              <a:rPr lang="en-US" sz="2600" dirty="0" smtClean="0"/>
              <a:t> </a:t>
            </a:r>
            <a:r>
              <a:rPr lang="en-US" sz="2600" dirty="0"/>
              <a:t>mine, ’tis his, and has been slave to thousands.</a:t>
            </a:r>
          </a:p>
          <a:p>
            <a:pPr marL="457200" lvl="1" indent="0">
              <a:buNone/>
            </a:pPr>
            <a:r>
              <a:rPr lang="en-US" sz="2600" dirty="0" smtClean="0"/>
              <a:t>But </a:t>
            </a:r>
            <a:r>
              <a:rPr lang="en-US" sz="2600" dirty="0"/>
              <a:t>he that filches from me my good name</a:t>
            </a:r>
          </a:p>
          <a:p>
            <a:pPr marL="457200" lvl="1" indent="0">
              <a:buNone/>
            </a:pPr>
            <a:r>
              <a:rPr lang="en-US" sz="2600" dirty="0" smtClean="0"/>
              <a:t>Robs </a:t>
            </a:r>
            <a:r>
              <a:rPr lang="en-US" sz="2600" dirty="0"/>
              <a:t>me of that which not enriches him</a:t>
            </a:r>
          </a:p>
          <a:p>
            <a:pPr marL="457200" lvl="1" indent="0">
              <a:buNone/>
            </a:pPr>
            <a:r>
              <a:rPr lang="en-US" sz="2600" dirty="0" smtClean="0"/>
              <a:t>And </a:t>
            </a:r>
            <a:r>
              <a:rPr lang="en-US" sz="2600" dirty="0"/>
              <a:t>makes me poor indeed" (3.3.163-168</a:t>
            </a:r>
            <a:r>
              <a:rPr lang="en-US" sz="2600" dirty="0" smtClean="0"/>
              <a:t>)</a:t>
            </a:r>
          </a:p>
          <a:p>
            <a:pPr marL="457200" lvl="1" indent="0">
              <a:buNone/>
            </a:pPr>
            <a:endParaRPr lang="en-US" sz="2400" dirty="0"/>
          </a:p>
        </p:txBody>
      </p:sp>
    </p:spTree>
    <p:extLst>
      <p:ext uri="{BB962C8B-B14F-4D97-AF65-F5344CB8AC3E}">
        <p14:creationId xmlns:p14="http://schemas.microsoft.com/office/powerpoint/2010/main" val="441545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Devices</a:t>
            </a:r>
            <a:endParaRPr lang="en-US" dirty="0"/>
          </a:p>
        </p:txBody>
      </p:sp>
      <p:sp>
        <p:nvSpPr>
          <p:cNvPr id="3" name="Content Placeholder 2"/>
          <p:cNvSpPr>
            <a:spLocks noGrp="1"/>
          </p:cNvSpPr>
          <p:nvPr>
            <p:ph idx="1"/>
          </p:nvPr>
        </p:nvSpPr>
        <p:spPr/>
        <p:txBody>
          <a:bodyPr>
            <a:normAutofit/>
          </a:bodyPr>
          <a:lstStyle/>
          <a:p>
            <a:r>
              <a:rPr lang="en-US" sz="2600" dirty="0" smtClean="0"/>
              <a:t>Paradox - </a:t>
            </a:r>
            <a:endParaRPr lang="en-US" sz="2600" dirty="0"/>
          </a:p>
          <a:p>
            <a:pPr marL="457200" lvl="1" indent="0">
              <a:buNone/>
            </a:pPr>
            <a:r>
              <a:rPr lang="en-US" sz="2600" dirty="0" smtClean="0"/>
              <a:t>	"</a:t>
            </a:r>
            <a:r>
              <a:rPr lang="en-US" sz="2600" dirty="0"/>
              <a:t>Who steals my purse steals trash. </a:t>
            </a:r>
            <a:r>
              <a:rPr lang="en-US" sz="2600" dirty="0" err="1"/>
              <a:t>'Tis</a:t>
            </a:r>
            <a:r>
              <a:rPr lang="en-US" sz="2600" dirty="0"/>
              <a:t> </a:t>
            </a:r>
            <a:r>
              <a:rPr lang="en-US" sz="2600" dirty="0" smtClean="0"/>
              <a:t>	</a:t>
            </a:r>
            <a:r>
              <a:rPr lang="en-US" sz="2600" dirty="0" err="1" smtClean="0"/>
              <a:t>isomething</a:t>
            </a:r>
            <a:r>
              <a:rPr lang="en-US" sz="2600" dirty="0"/>
              <a:t>, </a:t>
            </a:r>
            <a:r>
              <a:rPr lang="en-US" sz="2600" dirty="0" smtClean="0"/>
              <a:t>nothing</a:t>
            </a:r>
            <a:endParaRPr lang="en-US" sz="2600" dirty="0"/>
          </a:p>
          <a:p>
            <a:pPr marL="457200" lvl="1" indent="0">
              <a:buNone/>
            </a:pPr>
            <a:r>
              <a:rPr lang="en-US" sz="2600" dirty="0" smtClean="0"/>
              <a:t>	</a:t>
            </a:r>
            <a:r>
              <a:rPr lang="en-US" sz="2600" dirty="0" err="1" smtClean="0"/>
              <a:t>'Twas</a:t>
            </a:r>
            <a:r>
              <a:rPr lang="en-US" sz="2600" dirty="0" smtClean="0"/>
              <a:t> </a:t>
            </a:r>
            <a:r>
              <a:rPr lang="en-US" sz="2600" dirty="0"/>
              <a:t>mine, ’tis his, and </a:t>
            </a:r>
            <a:r>
              <a:rPr lang="en-US" sz="2600" dirty="0" smtClean="0"/>
              <a:t>has been </a:t>
            </a:r>
            <a:r>
              <a:rPr lang="en-US" sz="2600" dirty="0"/>
              <a:t>slave to </a:t>
            </a:r>
            <a:r>
              <a:rPr lang="en-US" sz="2600" dirty="0" smtClean="0"/>
              <a:t>     	thousands</a:t>
            </a:r>
            <a:r>
              <a:rPr lang="en-US" sz="2600" dirty="0"/>
              <a:t>" (</a:t>
            </a:r>
            <a:r>
              <a:rPr lang="en-US" sz="2600" dirty="0" smtClean="0"/>
              <a:t>3.3.163-165)</a:t>
            </a:r>
          </a:p>
          <a:p>
            <a:pPr marL="457200" lvl="1" indent="0">
              <a:buNone/>
            </a:pPr>
            <a:r>
              <a:rPr lang="en-US" sz="2600" dirty="0"/>
              <a:t>		</a:t>
            </a:r>
            <a:endParaRPr lang="en-US" sz="2600" dirty="0" smtClean="0"/>
          </a:p>
          <a:p>
            <a:r>
              <a:rPr lang="en-US" sz="2600" dirty="0" smtClean="0"/>
              <a:t>Personification - </a:t>
            </a:r>
          </a:p>
          <a:p>
            <a:pPr marL="0" indent="0">
              <a:buNone/>
            </a:pPr>
            <a:r>
              <a:rPr lang="en-US" sz="2600" dirty="0" smtClean="0"/>
              <a:t>	"</a:t>
            </a:r>
            <a:r>
              <a:rPr lang="en-US" sz="2600" dirty="0" err="1"/>
              <a:t>'Twas</a:t>
            </a:r>
            <a:r>
              <a:rPr lang="en-US" sz="2600" dirty="0"/>
              <a:t> mine, ’tis his, and has been slave to </a:t>
            </a:r>
            <a:r>
              <a:rPr lang="en-US" sz="2600" dirty="0" smtClean="0"/>
              <a:t>	thousands</a:t>
            </a:r>
            <a:r>
              <a:rPr lang="en-US" sz="2600" dirty="0"/>
              <a:t>." (3.3.164-165</a:t>
            </a:r>
            <a:r>
              <a:rPr lang="en-US" sz="2600" dirty="0" smtClean="0"/>
              <a:t>)</a:t>
            </a:r>
          </a:p>
          <a:p>
            <a:pPr lvl="1"/>
            <a:r>
              <a:rPr lang="en-US" sz="2200" dirty="0" smtClean="0"/>
              <a:t>Purse is personified as a slave</a:t>
            </a:r>
            <a:endParaRPr lang="en-US" sz="2200" dirty="0"/>
          </a:p>
          <a:p>
            <a:endParaRPr lang="en-US" dirty="0"/>
          </a:p>
        </p:txBody>
      </p:sp>
    </p:spTree>
    <p:extLst>
      <p:ext uri="{BB962C8B-B14F-4D97-AF65-F5344CB8AC3E}">
        <p14:creationId xmlns:p14="http://schemas.microsoft.com/office/powerpoint/2010/main" val="224280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List</a:t>
            </a:r>
            <a:endParaRPr lang="en-US" dirty="0"/>
          </a:p>
        </p:txBody>
      </p:sp>
      <p:sp>
        <p:nvSpPr>
          <p:cNvPr id="3" name="Content Placeholder 2"/>
          <p:cNvSpPr>
            <a:spLocks noGrp="1"/>
          </p:cNvSpPr>
          <p:nvPr>
            <p:ph idx="1"/>
          </p:nvPr>
        </p:nvSpPr>
        <p:spPr/>
        <p:txBody>
          <a:bodyPr/>
          <a:lstStyle/>
          <a:p>
            <a:r>
              <a:rPr lang="en-US" dirty="0" smtClean="0"/>
              <a:t>Othello – protagonist, Moorish general of the Venice Army.  Recently married Desdemona</a:t>
            </a:r>
          </a:p>
          <a:p>
            <a:endParaRPr lang="en-US" dirty="0"/>
          </a:p>
          <a:p>
            <a:r>
              <a:rPr lang="en-US" dirty="0" smtClean="0"/>
              <a:t>Desdemona – daughter of </a:t>
            </a:r>
            <a:r>
              <a:rPr lang="en-US" dirty="0" err="1" smtClean="0"/>
              <a:t>Brabanzio</a:t>
            </a:r>
            <a:r>
              <a:rPr lang="en-US" dirty="0"/>
              <a:t> </a:t>
            </a:r>
            <a:r>
              <a:rPr lang="en-US" dirty="0" smtClean="0"/>
              <a:t>(a Venetian senator) and married to Othello</a:t>
            </a:r>
          </a:p>
          <a:p>
            <a:endParaRPr lang="en-US" dirty="0"/>
          </a:p>
          <a:p>
            <a:r>
              <a:rPr lang="en-US" dirty="0" err="1" smtClean="0"/>
              <a:t>Iago</a:t>
            </a:r>
            <a:r>
              <a:rPr lang="en-US" dirty="0" smtClean="0"/>
              <a:t> – antagonist, Othello’s ensign.  Was passed over by a promotion </a:t>
            </a:r>
            <a:r>
              <a:rPr lang="en-US" dirty="0" err="1" smtClean="0"/>
              <a:t>Cassio</a:t>
            </a:r>
            <a:r>
              <a:rPr lang="en-US" dirty="0" smtClean="0"/>
              <a:t> received.  Driven by jealousy and hatred to destroy </a:t>
            </a:r>
            <a:r>
              <a:rPr lang="en-US" dirty="0" err="1" smtClean="0"/>
              <a:t>Cassio</a:t>
            </a:r>
            <a:r>
              <a:rPr lang="en-US" dirty="0" smtClean="0"/>
              <a:t> and anyone else in the process</a:t>
            </a:r>
            <a:endParaRPr lang="en-US" dirty="0"/>
          </a:p>
        </p:txBody>
      </p:sp>
    </p:spTree>
    <p:extLst>
      <p:ext uri="{BB962C8B-B14F-4D97-AF65-F5344CB8AC3E}">
        <p14:creationId xmlns:p14="http://schemas.microsoft.com/office/powerpoint/2010/main" val="2705852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The tone of </a:t>
            </a:r>
            <a:r>
              <a:rPr lang="en-US" dirty="0" err="1" smtClean="0"/>
              <a:t>Iago</a:t>
            </a:r>
            <a:r>
              <a:rPr lang="en-US" dirty="0" smtClean="0"/>
              <a:t> in the speech is </a:t>
            </a:r>
            <a:r>
              <a:rPr lang="en-US" u="sng" dirty="0" smtClean="0"/>
              <a:t>manipulative</a:t>
            </a:r>
          </a:p>
          <a:p>
            <a:r>
              <a:rPr lang="en-US" dirty="0" err="1" smtClean="0"/>
              <a:t>Iago</a:t>
            </a:r>
            <a:r>
              <a:rPr lang="en-US" dirty="0" smtClean="0"/>
              <a:t> is manipulating Othello so his scheme against </a:t>
            </a:r>
            <a:r>
              <a:rPr lang="en-US" dirty="0" err="1" smtClean="0"/>
              <a:t>Cassio</a:t>
            </a:r>
            <a:r>
              <a:rPr lang="en-US" dirty="0" smtClean="0"/>
              <a:t> will work</a:t>
            </a:r>
          </a:p>
          <a:p>
            <a:r>
              <a:rPr lang="en-US" dirty="0" smtClean="0"/>
              <a:t>He is deceiving Othello by telling him what he shouldn’t think, but human nature will make Othello think about it, which is </a:t>
            </a:r>
            <a:r>
              <a:rPr lang="en-US" dirty="0" err="1" smtClean="0"/>
              <a:t>Iago’s</a:t>
            </a:r>
            <a:r>
              <a:rPr lang="en-US" dirty="0" smtClean="0"/>
              <a:t> purpose</a:t>
            </a:r>
          </a:p>
          <a:p>
            <a:r>
              <a:rPr lang="en-US" dirty="0" smtClean="0"/>
              <a:t>“Beseech,” “Nature’s plague,” ”Conceit,” “Unsure observance,” “Filches”</a:t>
            </a:r>
          </a:p>
          <a:p>
            <a:endParaRPr lang="en-US" dirty="0"/>
          </a:p>
        </p:txBody>
      </p:sp>
    </p:spTree>
    <p:extLst>
      <p:ext uri="{BB962C8B-B14F-4D97-AF65-F5344CB8AC3E}">
        <p14:creationId xmlns:p14="http://schemas.microsoft.com/office/powerpoint/2010/main" val="1558381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Cited sources</a:t>
            </a:r>
            <a:endParaRPr lang="en-US" dirty="0"/>
          </a:p>
        </p:txBody>
      </p:sp>
      <p:sp>
        <p:nvSpPr>
          <p:cNvPr id="3" name="Content Placeholder 2"/>
          <p:cNvSpPr>
            <a:spLocks noGrp="1"/>
          </p:cNvSpPr>
          <p:nvPr>
            <p:ph idx="1"/>
          </p:nvPr>
        </p:nvSpPr>
        <p:spPr/>
        <p:txBody>
          <a:bodyPr/>
          <a:lstStyle/>
          <a:p>
            <a:pPr marL="0" indent="0">
              <a:buNone/>
            </a:pPr>
            <a:r>
              <a:rPr lang="en-US" dirty="0"/>
              <a:t>"SCENE III. The Garden of the Castle." SCENE III. The </a:t>
            </a:r>
            <a:r>
              <a:rPr lang="en-US" dirty="0" smtClean="0"/>
              <a:t>	Garden </a:t>
            </a:r>
            <a:r>
              <a:rPr lang="en-US" dirty="0"/>
              <a:t>of the Castle. </a:t>
            </a:r>
            <a:r>
              <a:rPr lang="en-US" dirty="0" err="1"/>
              <a:t>N.p</a:t>
            </a:r>
            <a:r>
              <a:rPr lang="en-US" dirty="0"/>
              <a:t>., </a:t>
            </a:r>
            <a:r>
              <a:rPr lang="en-US" dirty="0" err="1"/>
              <a:t>n.d.</a:t>
            </a:r>
            <a:r>
              <a:rPr lang="en-US" dirty="0"/>
              <a:t> Web. 23 Sept. 2013. </a:t>
            </a:r>
            <a:r>
              <a:rPr lang="en-US" dirty="0" smtClean="0"/>
              <a:t>	&lt;</a:t>
            </a:r>
            <a:r>
              <a:rPr lang="en-US" dirty="0"/>
              <a:t>http://shakespeare.mit.edu/othello/othello.3.3.html</a:t>
            </a:r>
            <a:r>
              <a:rPr lang="en-US" dirty="0" smtClean="0"/>
              <a:t>&gt;</a:t>
            </a:r>
          </a:p>
          <a:p>
            <a:endParaRPr lang="en-US" dirty="0"/>
          </a:p>
        </p:txBody>
      </p:sp>
    </p:spTree>
    <p:extLst>
      <p:ext uri="{BB962C8B-B14F-4D97-AF65-F5344CB8AC3E}">
        <p14:creationId xmlns:p14="http://schemas.microsoft.com/office/powerpoint/2010/main" val="585961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List</a:t>
            </a:r>
            <a:endParaRPr lang="en-US" dirty="0"/>
          </a:p>
        </p:txBody>
      </p:sp>
      <p:sp>
        <p:nvSpPr>
          <p:cNvPr id="3" name="Content Placeholder 2"/>
          <p:cNvSpPr>
            <a:spLocks noGrp="1"/>
          </p:cNvSpPr>
          <p:nvPr>
            <p:ph idx="1"/>
          </p:nvPr>
        </p:nvSpPr>
        <p:spPr/>
        <p:txBody>
          <a:bodyPr/>
          <a:lstStyle/>
          <a:p>
            <a:r>
              <a:rPr lang="en-US" dirty="0" smtClean="0"/>
              <a:t>Michael </a:t>
            </a:r>
            <a:r>
              <a:rPr lang="en-US" dirty="0" err="1" smtClean="0"/>
              <a:t>Cassio</a:t>
            </a:r>
            <a:r>
              <a:rPr lang="en-US" dirty="0" smtClean="0"/>
              <a:t> – Lieutenant to Othello, extremely loyal, and used by </a:t>
            </a:r>
            <a:r>
              <a:rPr lang="en-US" dirty="0" err="1" smtClean="0"/>
              <a:t>Iago</a:t>
            </a:r>
            <a:r>
              <a:rPr lang="en-US" dirty="0" smtClean="0"/>
              <a:t> against Othello</a:t>
            </a:r>
          </a:p>
          <a:p>
            <a:endParaRPr lang="en-US" dirty="0"/>
          </a:p>
          <a:p>
            <a:r>
              <a:rPr lang="en-US" dirty="0" err="1" smtClean="0"/>
              <a:t>Roderigo</a:t>
            </a:r>
            <a:r>
              <a:rPr lang="en-US" dirty="0" smtClean="0"/>
              <a:t> – a jealous suitor of Desdemona.  Is used by </a:t>
            </a:r>
            <a:r>
              <a:rPr lang="en-US" dirty="0" err="1" smtClean="0"/>
              <a:t>Iago</a:t>
            </a:r>
            <a:r>
              <a:rPr lang="en-US" dirty="0" smtClean="0"/>
              <a:t> in his mastermind plot.  He is compelled by his desire to marry Desdemona that he plots with </a:t>
            </a:r>
            <a:r>
              <a:rPr lang="en-US" dirty="0" err="1" smtClean="0"/>
              <a:t>Iago</a:t>
            </a:r>
            <a:endParaRPr lang="en-US" dirty="0"/>
          </a:p>
        </p:txBody>
      </p:sp>
    </p:spTree>
    <p:extLst>
      <p:ext uri="{BB962C8B-B14F-4D97-AF65-F5344CB8AC3E}">
        <p14:creationId xmlns:p14="http://schemas.microsoft.com/office/powerpoint/2010/main" val="1901501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List</a:t>
            </a:r>
            <a:endParaRPr lang="en-US" dirty="0"/>
          </a:p>
        </p:txBody>
      </p:sp>
      <p:sp>
        <p:nvSpPr>
          <p:cNvPr id="3" name="Content Placeholder 2"/>
          <p:cNvSpPr>
            <a:spLocks noGrp="1"/>
          </p:cNvSpPr>
          <p:nvPr>
            <p:ph idx="1"/>
          </p:nvPr>
        </p:nvSpPr>
        <p:spPr/>
        <p:txBody>
          <a:bodyPr/>
          <a:lstStyle/>
          <a:p>
            <a:r>
              <a:rPr lang="en-US" dirty="0" smtClean="0"/>
              <a:t>Emilia – </a:t>
            </a:r>
            <a:r>
              <a:rPr lang="en-US" dirty="0" err="1" smtClean="0"/>
              <a:t>Iago’s</a:t>
            </a:r>
            <a:r>
              <a:rPr lang="en-US" dirty="0" smtClean="0"/>
              <a:t> wife and attendant to Desdemona</a:t>
            </a:r>
          </a:p>
          <a:p>
            <a:endParaRPr lang="en-US" dirty="0"/>
          </a:p>
          <a:p>
            <a:r>
              <a:rPr lang="en-US" dirty="0" err="1" smtClean="0"/>
              <a:t>Brabanzio</a:t>
            </a:r>
            <a:r>
              <a:rPr lang="en-US" dirty="0" smtClean="0"/>
              <a:t> – Desdemona’s father</a:t>
            </a:r>
          </a:p>
          <a:p>
            <a:endParaRPr lang="en-US" dirty="0"/>
          </a:p>
          <a:p>
            <a:r>
              <a:rPr lang="en-US" dirty="0" smtClean="0"/>
              <a:t>Other minor characters include: Bianca, Duke of Venice, Montano, </a:t>
            </a:r>
            <a:r>
              <a:rPr lang="en-US" dirty="0" err="1" smtClean="0"/>
              <a:t>Lodovico</a:t>
            </a:r>
            <a:r>
              <a:rPr lang="en-US" dirty="0" smtClean="0"/>
              <a:t>, </a:t>
            </a:r>
            <a:r>
              <a:rPr lang="en-US" dirty="0" err="1" smtClean="0"/>
              <a:t>Graziano</a:t>
            </a:r>
            <a:r>
              <a:rPr lang="en-US" dirty="0" smtClean="0"/>
              <a:t>, </a:t>
            </a:r>
            <a:r>
              <a:rPr lang="en-US" dirty="0" err="1" smtClean="0"/>
              <a:t>clowni</a:t>
            </a:r>
            <a:endParaRPr lang="en-US" dirty="0"/>
          </a:p>
        </p:txBody>
      </p:sp>
    </p:spTree>
    <p:extLst>
      <p:ext uri="{BB962C8B-B14F-4D97-AF65-F5344CB8AC3E}">
        <p14:creationId xmlns:p14="http://schemas.microsoft.com/office/powerpoint/2010/main" val="1010587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Setting – Venice, Italy (then Cyrus</a:t>
            </a:r>
          </a:p>
          <a:p>
            <a:endParaRPr lang="en-US" dirty="0"/>
          </a:p>
          <a:p>
            <a:pPr marL="0" indent="0">
              <a:buNone/>
            </a:pPr>
            <a:r>
              <a:rPr lang="en-US" dirty="0" smtClean="0"/>
              <a:t>Act 1</a:t>
            </a:r>
          </a:p>
          <a:p>
            <a:r>
              <a:rPr lang="en-US" dirty="0" err="1" smtClean="0"/>
              <a:t>Iago</a:t>
            </a:r>
            <a:r>
              <a:rPr lang="en-US" dirty="0" smtClean="0"/>
              <a:t> and </a:t>
            </a:r>
            <a:r>
              <a:rPr lang="en-US" dirty="0" err="1" smtClean="0"/>
              <a:t>Roderigo</a:t>
            </a:r>
            <a:r>
              <a:rPr lang="en-US" dirty="0" smtClean="0"/>
              <a:t> are plotting to ruin Othello and claim Othello’s newly wed, Desdemona, back to </a:t>
            </a:r>
            <a:r>
              <a:rPr lang="en-US" dirty="0" err="1" smtClean="0"/>
              <a:t>Roderigo</a:t>
            </a:r>
            <a:endParaRPr lang="en-US" dirty="0" smtClean="0"/>
          </a:p>
          <a:p>
            <a:pPr marL="0" indent="0">
              <a:buNone/>
            </a:pPr>
            <a:endParaRPr lang="en-US" dirty="0"/>
          </a:p>
          <a:p>
            <a:r>
              <a:rPr lang="en-US" dirty="0" smtClean="0"/>
              <a:t>Desdemona’s father (</a:t>
            </a:r>
            <a:r>
              <a:rPr lang="en-US" dirty="0" err="1" smtClean="0"/>
              <a:t>Brabanzio</a:t>
            </a:r>
            <a:r>
              <a:rPr lang="en-US" dirty="0" smtClean="0"/>
              <a:t>) gets involved when </a:t>
            </a:r>
            <a:r>
              <a:rPr lang="en-US" dirty="0" err="1" smtClean="0"/>
              <a:t>Iago</a:t>
            </a:r>
            <a:r>
              <a:rPr lang="en-US" dirty="0" smtClean="0"/>
              <a:t> and </a:t>
            </a:r>
            <a:r>
              <a:rPr lang="en-US" dirty="0" err="1" smtClean="0"/>
              <a:t>Roderigo</a:t>
            </a:r>
            <a:r>
              <a:rPr lang="en-US" dirty="0" smtClean="0"/>
              <a:t> tell him about his daughter’s secret wedding</a:t>
            </a:r>
          </a:p>
          <a:p>
            <a:endParaRPr lang="en-US" dirty="0"/>
          </a:p>
          <a:p>
            <a:r>
              <a:rPr lang="en-US" dirty="0" smtClean="0"/>
              <a:t>Othello </a:t>
            </a:r>
            <a:r>
              <a:rPr lang="en-US" dirty="0"/>
              <a:t>meets with The Duke of Venice and is sent to Cyprus to defend from the Turks</a:t>
            </a:r>
          </a:p>
          <a:p>
            <a:endParaRPr lang="en-US" dirty="0"/>
          </a:p>
        </p:txBody>
      </p:sp>
    </p:spTree>
    <p:extLst>
      <p:ext uri="{BB962C8B-B14F-4D97-AF65-F5344CB8AC3E}">
        <p14:creationId xmlns:p14="http://schemas.microsoft.com/office/powerpoint/2010/main" val="108281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Act 2</a:t>
            </a:r>
          </a:p>
          <a:p>
            <a:pPr lvl="1"/>
            <a:r>
              <a:rPr lang="en-US" dirty="0" smtClean="0"/>
              <a:t>A huge storm delays the Turkish fleet but Othello is lost in the storm as well</a:t>
            </a:r>
          </a:p>
          <a:p>
            <a:pPr lvl="1"/>
            <a:endParaRPr lang="en-US" dirty="0"/>
          </a:p>
          <a:p>
            <a:pPr lvl="1"/>
            <a:r>
              <a:rPr lang="en-US" dirty="0" smtClean="0"/>
              <a:t>Othello is safe and proclaims a feast</a:t>
            </a:r>
          </a:p>
          <a:p>
            <a:pPr lvl="1"/>
            <a:endParaRPr lang="en-US" dirty="0"/>
          </a:p>
          <a:p>
            <a:pPr lvl="1"/>
            <a:r>
              <a:rPr lang="en-US" dirty="0" err="1" smtClean="0"/>
              <a:t>Iago</a:t>
            </a:r>
            <a:r>
              <a:rPr lang="en-US" dirty="0" smtClean="0"/>
              <a:t> plans for </a:t>
            </a:r>
            <a:r>
              <a:rPr lang="en-US" dirty="0" err="1" smtClean="0"/>
              <a:t>Roderigo</a:t>
            </a:r>
            <a:r>
              <a:rPr lang="en-US" dirty="0" smtClean="0"/>
              <a:t> to attack </a:t>
            </a:r>
            <a:r>
              <a:rPr lang="en-US" dirty="0" err="1" smtClean="0"/>
              <a:t>Cassio</a:t>
            </a:r>
            <a:r>
              <a:rPr lang="en-US" dirty="0" smtClean="0"/>
              <a:t> and have Othello see it.   The plan works and </a:t>
            </a:r>
            <a:r>
              <a:rPr lang="en-US" dirty="0" err="1" smtClean="0"/>
              <a:t>Cassio</a:t>
            </a:r>
            <a:r>
              <a:rPr lang="en-US" dirty="0" smtClean="0"/>
              <a:t> loses his reputation</a:t>
            </a:r>
            <a:endParaRPr lang="en-US" dirty="0"/>
          </a:p>
        </p:txBody>
      </p:sp>
    </p:spTree>
    <p:extLst>
      <p:ext uri="{BB962C8B-B14F-4D97-AF65-F5344CB8AC3E}">
        <p14:creationId xmlns:p14="http://schemas.microsoft.com/office/powerpoint/2010/main" val="963432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Act 3</a:t>
            </a:r>
          </a:p>
          <a:p>
            <a:pPr lvl="1"/>
            <a:r>
              <a:rPr lang="en-US" dirty="0" err="1" smtClean="0"/>
              <a:t>Iago</a:t>
            </a:r>
            <a:r>
              <a:rPr lang="en-US" dirty="0" smtClean="0"/>
              <a:t> plants the seeds in Othello’s head that his wife is cheating on him with </a:t>
            </a:r>
            <a:r>
              <a:rPr lang="en-US" dirty="0" err="1" smtClean="0"/>
              <a:t>Cassio</a:t>
            </a:r>
            <a:endParaRPr lang="en-US" dirty="0" smtClean="0"/>
          </a:p>
          <a:p>
            <a:pPr lvl="1"/>
            <a:endParaRPr lang="en-US" dirty="0"/>
          </a:p>
          <a:p>
            <a:pPr lvl="1"/>
            <a:r>
              <a:rPr lang="en-US" dirty="0" smtClean="0"/>
              <a:t>Emilia (</a:t>
            </a:r>
            <a:r>
              <a:rPr lang="en-US" dirty="0" err="1" smtClean="0"/>
              <a:t>Iago’s</a:t>
            </a:r>
            <a:r>
              <a:rPr lang="en-US" dirty="0" smtClean="0"/>
              <a:t> wife) steals Desdemona’s handkerchief and gives it to </a:t>
            </a:r>
            <a:r>
              <a:rPr lang="en-US" dirty="0" err="1" smtClean="0"/>
              <a:t>Iago</a:t>
            </a:r>
            <a:r>
              <a:rPr lang="en-US" dirty="0" smtClean="0"/>
              <a:t>, who plants it in </a:t>
            </a:r>
            <a:r>
              <a:rPr lang="en-US" dirty="0" err="1" smtClean="0"/>
              <a:t>Casso’s</a:t>
            </a:r>
            <a:r>
              <a:rPr lang="en-US" dirty="0" smtClean="0"/>
              <a:t> room</a:t>
            </a:r>
            <a:endParaRPr lang="en-US" dirty="0"/>
          </a:p>
        </p:txBody>
      </p:sp>
    </p:spTree>
    <p:extLst>
      <p:ext uri="{BB962C8B-B14F-4D97-AF65-F5344CB8AC3E}">
        <p14:creationId xmlns:p14="http://schemas.microsoft.com/office/powerpoint/2010/main" val="84351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Act 4</a:t>
            </a:r>
          </a:p>
          <a:p>
            <a:pPr lvl="1"/>
            <a:r>
              <a:rPr lang="en-US" dirty="0" smtClean="0"/>
              <a:t>Othello finds out about the handkerchief</a:t>
            </a:r>
          </a:p>
          <a:p>
            <a:pPr lvl="1"/>
            <a:endParaRPr lang="en-US" dirty="0"/>
          </a:p>
          <a:p>
            <a:pPr lvl="1"/>
            <a:r>
              <a:rPr lang="en-US" dirty="0" smtClean="0"/>
              <a:t>At </a:t>
            </a:r>
            <a:r>
              <a:rPr lang="en-US" dirty="0" err="1" smtClean="0"/>
              <a:t>Iago’s</a:t>
            </a:r>
            <a:r>
              <a:rPr lang="en-US" dirty="0" smtClean="0"/>
              <a:t> insistent, Othello decides to strangle Desdemona, convicted of her adultery</a:t>
            </a:r>
          </a:p>
          <a:p>
            <a:pPr lvl="1"/>
            <a:endParaRPr lang="en-US" dirty="0"/>
          </a:p>
          <a:p>
            <a:pPr lvl="1"/>
            <a:r>
              <a:rPr lang="en-US" dirty="0" err="1" smtClean="0"/>
              <a:t>Iago</a:t>
            </a:r>
            <a:r>
              <a:rPr lang="en-US" dirty="0" smtClean="0"/>
              <a:t> tells Othello that he will take care of </a:t>
            </a:r>
            <a:r>
              <a:rPr lang="en-US" dirty="0" err="1" smtClean="0"/>
              <a:t>Cassio</a:t>
            </a:r>
            <a:r>
              <a:rPr lang="en-US" dirty="0" smtClean="0"/>
              <a:t>.  But actually </a:t>
            </a:r>
            <a:r>
              <a:rPr lang="en-US" dirty="0" err="1" smtClean="0"/>
              <a:t>Iago</a:t>
            </a:r>
            <a:r>
              <a:rPr lang="en-US" dirty="0" smtClean="0"/>
              <a:t> convinces </a:t>
            </a:r>
            <a:r>
              <a:rPr lang="en-US" dirty="0" err="1" smtClean="0"/>
              <a:t>Roderigo</a:t>
            </a:r>
            <a:r>
              <a:rPr lang="en-US" dirty="0" smtClean="0"/>
              <a:t> to kill </a:t>
            </a:r>
            <a:r>
              <a:rPr lang="en-US" dirty="0" err="1" smtClean="0"/>
              <a:t>Cassio</a:t>
            </a:r>
            <a:endParaRPr lang="en-US" dirty="0" smtClean="0"/>
          </a:p>
          <a:p>
            <a:pPr lvl="1"/>
            <a:endParaRPr lang="en-US" dirty="0"/>
          </a:p>
        </p:txBody>
      </p:sp>
    </p:spTree>
    <p:extLst>
      <p:ext uri="{BB962C8B-B14F-4D97-AF65-F5344CB8AC3E}">
        <p14:creationId xmlns:p14="http://schemas.microsoft.com/office/powerpoint/2010/main" val="3723237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Act 5</a:t>
            </a:r>
          </a:p>
          <a:p>
            <a:pPr lvl="1"/>
            <a:r>
              <a:rPr lang="en-US" dirty="0" err="1" smtClean="0"/>
              <a:t>Roderigo</a:t>
            </a:r>
            <a:r>
              <a:rPr lang="en-US" dirty="0" smtClean="0"/>
              <a:t> fails to kill </a:t>
            </a:r>
            <a:r>
              <a:rPr lang="en-US" dirty="0" err="1" smtClean="0"/>
              <a:t>Cassio</a:t>
            </a:r>
            <a:r>
              <a:rPr lang="en-US" dirty="0" smtClean="0"/>
              <a:t> who only receives a wound</a:t>
            </a:r>
          </a:p>
          <a:p>
            <a:pPr lvl="1"/>
            <a:endParaRPr lang="en-US" dirty="0"/>
          </a:p>
          <a:p>
            <a:pPr lvl="1"/>
            <a:r>
              <a:rPr lang="en-US" dirty="0" err="1" smtClean="0"/>
              <a:t>Iago</a:t>
            </a:r>
            <a:r>
              <a:rPr lang="en-US" dirty="0" smtClean="0"/>
              <a:t> slays </a:t>
            </a:r>
            <a:r>
              <a:rPr lang="en-US" dirty="0" err="1" smtClean="0"/>
              <a:t>Roderigo</a:t>
            </a:r>
            <a:endParaRPr lang="en-US" dirty="0" smtClean="0"/>
          </a:p>
          <a:p>
            <a:pPr lvl="1"/>
            <a:endParaRPr lang="en-US" dirty="0"/>
          </a:p>
          <a:p>
            <a:pPr lvl="1"/>
            <a:r>
              <a:rPr lang="en-US" dirty="0" smtClean="0"/>
              <a:t>Othello strangles Desdemona</a:t>
            </a:r>
          </a:p>
          <a:p>
            <a:pPr lvl="1"/>
            <a:endParaRPr lang="en-US" dirty="0"/>
          </a:p>
          <a:p>
            <a:pPr lvl="1"/>
            <a:r>
              <a:rPr lang="en-US" dirty="0" smtClean="0"/>
              <a:t>Emilia walks in and hears Desdemona whisper before she dies that she killed herself</a:t>
            </a:r>
          </a:p>
          <a:p>
            <a:pPr lvl="1"/>
            <a:endParaRPr lang="en-US" dirty="0"/>
          </a:p>
          <a:p>
            <a:pPr lvl="1"/>
            <a:r>
              <a:rPr lang="en-US" dirty="0" smtClean="0"/>
              <a:t>Othello finds out that Desdemona and </a:t>
            </a:r>
            <a:r>
              <a:rPr lang="en-US" dirty="0" err="1" smtClean="0"/>
              <a:t>Cassio</a:t>
            </a:r>
            <a:r>
              <a:rPr lang="en-US" dirty="0" smtClean="0"/>
              <a:t> were innocent</a:t>
            </a:r>
          </a:p>
          <a:p>
            <a:pPr lvl="1"/>
            <a:endParaRPr lang="en-US" dirty="0"/>
          </a:p>
          <a:p>
            <a:pPr lvl="1"/>
            <a:r>
              <a:rPr lang="en-US" dirty="0" err="1" smtClean="0"/>
              <a:t>Iagoi</a:t>
            </a:r>
            <a:r>
              <a:rPr lang="en-US" dirty="0" smtClean="0"/>
              <a:t> is brought forth to Othello but he escapes</a:t>
            </a:r>
          </a:p>
          <a:p>
            <a:pPr lvl="1"/>
            <a:endParaRPr lang="en-US" dirty="0"/>
          </a:p>
          <a:p>
            <a:pPr lvl="1"/>
            <a:r>
              <a:rPr lang="en-US" dirty="0" smtClean="0"/>
              <a:t>Othello kills himself and lays down next to his </a:t>
            </a:r>
            <a:r>
              <a:rPr lang="en-US" dirty="0" err="1" smtClean="0"/>
              <a:t>lovei</a:t>
            </a:r>
            <a:endParaRPr lang="en-US" dirty="0" smtClean="0"/>
          </a:p>
        </p:txBody>
      </p:sp>
    </p:spTree>
    <p:extLst>
      <p:ext uri="{BB962C8B-B14F-4D97-AF65-F5344CB8AC3E}">
        <p14:creationId xmlns:p14="http://schemas.microsoft.com/office/powerpoint/2010/main" val="2518743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1038</TotalTime>
  <Words>1347</Words>
  <Application>Microsoft Office PowerPoint</Application>
  <PresentationFormat>On-screen Show (4:3)</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Othello</vt:lpstr>
      <vt:lpstr>Character List</vt:lpstr>
      <vt:lpstr>Character List</vt:lpstr>
      <vt:lpstr>Character List</vt:lpstr>
      <vt:lpstr>Summary</vt:lpstr>
      <vt:lpstr>Summary</vt:lpstr>
      <vt:lpstr>Summary</vt:lpstr>
      <vt:lpstr>Summary</vt:lpstr>
      <vt:lpstr>Summary</vt:lpstr>
      <vt:lpstr>Video </vt:lpstr>
      <vt:lpstr>SOAPS – Act 3, Scene 3</vt:lpstr>
      <vt:lpstr>SOAPS - Iago</vt:lpstr>
      <vt:lpstr>SOAPS - Othello</vt:lpstr>
      <vt:lpstr>Text – Act 3, Scene 3</vt:lpstr>
      <vt:lpstr>Ethos</vt:lpstr>
      <vt:lpstr>Pathos</vt:lpstr>
      <vt:lpstr> Rhetorical Devices</vt:lpstr>
      <vt:lpstr>Rhetorical Devices</vt:lpstr>
      <vt:lpstr>Rhetorical Devices</vt:lpstr>
      <vt:lpstr>Tone</vt:lpstr>
      <vt:lpstr>Cited sources</vt:lpstr>
    </vt:vector>
  </TitlesOfParts>
  <Company>Moeller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Wick, Davis 2014</dc:creator>
  <cp:lastModifiedBy>Eble, Eric (Faculty)</cp:lastModifiedBy>
  <cp:revision>14</cp:revision>
  <dcterms:created xsi:type="dcterms:W3CDTF">2013-09-23T19:35:41Z</dcterms:created>
  <dcterms:modified xsi:type="dcterms:W3CDTF">2013-10-02T17:44:13Z</dcterms:modified>
</cp:coreProperties>
</file>