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96"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70" r:id="rId15"/>
    <p:sldId id="268" r:id="rId16"/>
  </p:sldIdLst>
  <p:sldSz cx="9144000" cy="6858000" type="screen4x3"/>
  <p:notesSz cx="6858000" cy="9144000"/>
  <p:embeddedFontLst>
    <p:embeddedFont>
      <p:font typeface="Franklin Gothic Medium" pitchFamily="34" charset="0"/>
      <p:regular r:id="rId17"/>
      <p:italic r:id="rId18"/>
    </p:embeddedFont>
    <p:embeddedFont>
      <p:font typeface="Wingdings 2" pitchFamily="18" charset="2"/>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BF5722F-7861-4F34-BEF6-010C05998D33}" type="datetimeFigureOut">
              <a:rPr lang="en-US" smtClean="0"/>
              <a:t>8/12/2013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31F75A4-33ED-42EF-8927-B9E84EAE5245}"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5722F-7861-4F34-BEF6-010C05998D33}"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F75A4-33ED-42EF-8927-B9E84EAE52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F5722F-7861-4F34-BEF6-010C05998D33}"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31F75A4-33ED-42EF-8927-B9E84EAE52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F5722F-7861-4F34-BEF6-010C05998D33}" type="datetimeFigureOut">
              <a:rPr lang="en-US" smtClean="0"/>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F75A4-33ED-42EF-8927-B9E84EAE524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BF5722F-7861-4F34-BEF6-010C05998D33}" type="datetimeFigureOut">
              <a:rPr lang="en-US" smtClean="0"/>
              <a:t>8/12/2013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31F75A4-33ED-42EF-8927-B9E84EAE5245}"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F5722F-7861-4F34-BEF6-010C05998D33}"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F75A4-33ED-42EF-8927-B9E84EAE524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F5722F-7861-4F34-BEF6-010C05998D33}" type="datetimeFigureOut">
              <a:rPr lang="en-US" smtClean="0"/>
              <a:t>8/12/2013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1F75A4-33ED-42EF-8927-B9E84EAE524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F5722F-7861-4F34-BEF6-010C05998D33}" type="datetimeFigureOut">
              <a:rPr lang="en-US" smtClean="0"/>
              <a:t>8/12/2013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1F75A4-33ED-42EF-8927-B9E84EAE5245}"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BF5722F-7861-4F34-BEF6-010C05998D33}" type="datetimeFigureOut">
              <a:rPr lang="en-US" smtClean="0"/>
              <a:t>8/12/2013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1F75A4-33ED-42EF-8927-B9E84EAE52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5722F-7861-4F34-BEF6-010C05998D33}"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31F75A4-33ED-42EF-8927-B9E84EAE5245}"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5722F-7861-4F34-BEF6-010C05998D33}" type="datetimeFigureOut">
              <a:rPr lang="en-US" smtClean="0"/>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F75A4-33ED-42EF-8927-B9E84EAE5245}"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BF5722F-7861-4F34-BEF6-010C05998D33}" type="datetimeFigureOut">
              <a:rPr lang="en-US" smtClean="0"/>
              <a:t>8/12/2013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31F75A4-33ED-42EF-8927-B9E84EAE52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llege-admission-essay.com/essay_1.html" TargetMode="External"/><Relationship Id="rId2" Type="http://schemas.openxmlformats.org/officeDocument/2006/relationships/hyperlink" Target="http://www.college-admission-essa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Mr</a:t>
            </a:r>
            <a:r>
              <a:rPr lang="en-US" dirty="0" smtClean="0"/>
              <a:t>. Eble</a:t>
            </a:r>
          </a:p>
          <a:p>
            <a:r>
              <a:rPr lang="en-US" dirty="0" smtClean="0"/>
              <a:t>AP Language </a:t>
            </a:r>
            <a:r>
              <a:rPr lang="en-US" dirty="0" smtClean="0"/>
              <a:t> &amp; Composition</a:t>
            </a:r>
            <a:endParaRPr lang="en-US" dirty="0"/>
          </a:p>
        </p:txBody>
      </p:sp>
      <p:sp>
        <p:nvSpPr>
          <p:cNvPr id="2" name="Title 1"/>
          <p:cNvSpPr>
            <a:spLocks noGrp="1"/>
          </p:cNvSpPr>
          <p:nvPr>
            <p:ph type="title"/>
          </p:nvPr>
        </p:nvSpPr>
        <p:spPr/>
        <p:txBody>
          <a:bodyPr/>
          <a:lstStyle/>
          <a:p>
            <a:r>
              <a:rPr lang="en-US" dirty="0" smtClean="0"/>
              <a:t>The College Essay</a:t>
            </a:r>
            <a:endParaRPr lang="en-US" dirty="0"/>
          </a:p>
        </p:txBody>
      </p:sp>
    </p:spTree>
    <p:extLst>
      <p:ext uri="{BB962C8B-B14F-4D97-AF65-F5344CB8AC3E}">
        <p14:creationId xmlns:p14="http://schemas.microsoft.com/office/powerpoint/2010/main" val="80577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342900"/>
            <a:r>
              <a:rPr lang="en-US" dirty="0"/>
              <a:t>This works better within the bounds of a memoir or personal essay, but you can use it here, too.</a:t>
            </a:r>
          </a:p>
          <a:p>
            <a:pPr marL="114300" indent="0">
              <a:buNone/>
            </a:pPr>
            <a:endParaRPr lang="en-US" dirty="0"/>
          </a:p>
          <a:p>
            <a:pPr marL="457200" indent="-342900"/>
            <a:r>
              <a:rPr lang="en-US" dirty="0"/>
              <a:t>This can work as a lead into your narrative, like this:</a:t>
            </a:r>
          </a:p>
          <a:p>
            <a:pPr marL="114300" indent="0">
              <a:buNone/>
            </a:pPr>
            <a:endParaRPr lang="en-US" dirty="0"/>
          </a:p>
          <a:p>
            <a:pPr marL="114300" indent="0">
              <a:buNone/>
            </a:pPr>
            <a:r>
              <a:rPr lang="en-US" dirty="0"/>
              <a:t>Many people say that finding your career is like riding a bike—you fall a ton of times, but you eventually learn how to keep your balance.  </a:t>
            </a:r>
            <a:r>
              <a:rPr lang="en-US" b="1" dirty="0"/>
              <a:t>But when I was a kid, I fell even after I learned how to ride because I was a wild man</a:t>
            </a:r>
            <a:r>
              <a:rPr lang="en-US" dirty="0"/>
              <a:t>.  I guess that translated into my teaching.</a:t>
            </a:r>
          </a:p>
          <a:p>
            <a:endParaRPr lang="en-US" dirty="0"/>
          </a:p>
        </p:txBody>
      </p:sp>
      <p:sp>
        <p:nvSpPr>
          <p:cNvPr id="3" name="Title 2"/>
          <p:cNvSpPr>
            <a:spLocks noGrp="1"/>
          </p:cNvSpPr>
          <p:nvPr>
            <p:ph type="title"/>
          </p:nvPr>
        </p:nvSpPr>
        <p:spPr/>
        <p:txBody>
          <a:bodyPr/>
          <a:lstStyle/>
          <a:p>
            <a:r>
              <a:rPr lang="en-US" dirty="0" smtClean="0"/>
              <a:t>Personal experience: How about keeping it short?</a:t>
            </a:r>
            <a:endParaRPr lang="en-US" dirty="0"/>
          </a:p>
        </p:txBody>
      </p:sp>
    </p:spTree>
    <p:extLst>
      <p:ext uri="{BB962C8B-B14F-4D97-AF65-F5344CB8AC3E}">
        <p14:creationId xmlns:p14="http://schemas.microsoft.com/office/powerpoint/2010/main" val="2615356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342900"/>
            <a:r>
              <a:rPr lang="en-US" dirty="0"/>
              <a:t>This is where you can use something from outside of your immediate experience—a song lyric, a part of a movie, I.E. anything from pop culture</a:t>
            </a:r>
            <a:r>
              <a:rPr lang="en-US" dirty="0" smtClean="0"/>
              <a:t>.</a:t>
            </a:r>
          </a:p>
          <a:p>
            <a:pPr marL="457200" indent="-342900"/>
            <a:r>
              <a:rPr lang="en-US" dirty="0" smtClean="0"/>
              <a:t>Always be sure that your example is appropriate to your story and to your audience.</a:t>
            </a:r>
            <a:endParaRPr lang="en-US" dirty="0"/>
          </a:p>
          <a:p>
            <a:pPr marL="114300" indent="0">
              <a:buNone/>
            </a:pPr>
            <a:endParaRPr lang="en-US" dirty="0"/>
          </a:p>
          <a:p>
            <a:pPr marL="114300" indent="0">
              <a:buNone/>
            </a:pPr>
            <a:r>
              <a:rPr lang="en-US" dirty="0"/>
              <a:t>	Yeah, if you’ve seen the movie </a:t>
            </a:r>
            <a:r>
              <a:rPr lang="en-US" i="1" dirty="0"/>
              <a:t>Bad Teacher</a:t>
            </a:r>
            <a:r>
              <a:rPr lang="en-US" dirty="0"/>
              <a:t>, you know that teachers are humans, too—some of them, like Cameron Diaz, are a bit too human.  Only I am, well, not a tall, sexy blonde like her…I just trip in the middle of class.  </a:t>
            </a:r>
          </a:p>
          <a:p>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87844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342900"/>
            <a:r>
              <a:rPr lang="en-US" dirty="0" smtClean="0"/>
              <a:t>Use a rhetorical question to make a point; you can also use them as a means of establishing your own unique </a:t>
            </a:r>
            <a:r>
              <a:rPr lang="en-US" i="1" dirty="0" smtClean="0"/>
              <a:t>voice</a:t>
            </a:r>
            <a:r>
              <a:rPr lang="en-US" dirty="0" smtClean="0"/>
              <a:t>.</a:t>
            </a:r>
          </a:p>
          <a:p>
            <a:pPr marL="457200" indent="-342900"/>
            <a:endParaRPr lang="en-US" dirty="0" smtClean="0"/>
          </a:p>
          <a:p>
            <a:pPr marL="457200" indent="-342900"/>
            <a:r>
              <a:rPr lang="en-US" dirty="0" smtClean="0"/>
              <a:t>Could </a:t>
            </a:r>
            <a:r>
              <a:rPr lang="en-US" dirty="0"/>
              <a:t>I have looked any </a:t>
            </a:r>
            <a:r>
              <a:rPr lang="en-US" i="1" dirty="0"/>
              <a:t>more</a:t>
            </a:r>
            <a:r>
              <a:rPr lang="en-US" dirty="0"/>
              <a:t> like a new teacher?</a:t>
            </a:r>
          </a:p>
          <a:p>
            <a:pPr marL="114300" indent="0">
              <a:buNone/>
            </a:pPr>
            <a:endParaRPr lang="en-US" dirty="0"/>
          </a:p>
          <a:p>
            <a:pPr marL="457200" indent="-342900"/>
            <a:r>
              <a:rPr lang="en-US" dirty="0"/>
              <a:t>And who drinks that much coffee on the first day of a new job?</a:t>
            </a:r>
          </a:p>
          <a:p>
            <a:pPr marL="114300" indent="0">
              <a:buNone/>
            </a:pPr>
            <a:endParaRPr lang="en-US" dirty="0"/>
          </a:p>
          <a:p>
            <a:pPr marL="457200" indent="-342900"/>
            <a:r>
              <a:rPr lang="en-US" dirty="0"/>
              <a:t>When you first step into school, who ever thinks that a teacher is more nervous than his students?</a:t>
            </a:r>
          </a:p>
          <a:p>
            <a:endParaRPr lang="en-US" dirty="0"/>
          </a:p>
        </p:txBody>
      </p:sp>
      <p:sp>
        <p:nvSpPr>
          <p:cNvPr id="3" name="Title 2"/>
          <p:cNvSpPr>
            <a:spLocks noGrp="1"/>
          </p:cNvSpPr>
          <p:nvPr>
            <p:ph type="title"/>
          </p:nvPr>
        </p:nvSpPr>
        <p:spPr/>
        <p:txBody>
          <a:bodyPr/>
          <a:lstStyle/>
          <a:p>
            <a:r>
              <a:rPr lang="en-US" dirty="0" smtClean="0"/>
              <a:t>Rhetorical question</a:t>
            </a:r>
            <a:endParaRPr lang="en-US" dirty="0"/>
          </a:p>
        </p:txBody>
      </p:sp>
    </p:spTree>
    <p:extLst>
      <p:ext uri="{BB962C8B-B14F-4D97-AF65-F5344CB8AC3E}">
        <p14:creationId xmlns:p14="http://schemas.microsoft.com/office/powerpoint/2010/main" val="3337526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342900"/>
            <a:r>
              <a:rPr lang="en-US" dirty="0"/>
              <a:t>These also work well at the start of a paper; you can use them in some way to illustrate a point, or just to set the stage for the story to come</a:t>
            </a:r>
            <a:r>
              <a:rPr lang="en-US" dirty="0" smtClean="0"/>
              <a:t>.</a:t>
            </a:r>
          </a:p>
          <a:p>
            <a:pPr marL="457200" indent="-342900"/>
            <a:endParaRPr lang="en-US" dirty="0"/>
          </a:p>
          <a:p>
            <a:pPr marL="457200" indent="-342900"/>
            <a:r>
              <a:rPr lang="en-US" dirty="0" smtClean="0"/>
              <a:t>Can be a bit of a cliché way to start an essay, but they still work.</a:t>
            </a:r>
            <a:endParaRPr lang="en-US" dirty="0"/>
          </a:p>
          <a:p>
            <a:pPr marL="114300" indent="0">
              <a:buNone/>
            </a:pPr>
            <a:endParaRPr lang="en-US" dirty="0"/>
          </a:p>
          <a:p>
            <a:pPr marL="457200" indent="-342900"/>
            <a:r>
              <a:rPr lang="en-US" dirty="0"/>
              <a:t>According to Reuter’s, 54% of teachers leave the profession within the first few years.  And you know why?  Because they work themselves silly and put enough stress on themselves to give one hundred people hypertension.</a:t>
            </a:r>
          </a:p>
          <a:p>
            <a:endParaRPr lang="en-US" dirty="0"/>
          </a:p>
        </p:txBody>
      </p:sp>
      <p:sp>
        <p:nvSpPr>
          <p:cNvPr id="3" name="Title 2"/>
          <p:cNvSpPr>
            <a:spLocks noGrp="1"/>
          </p:cNvSpPr>
          <p:nvPr>
            <p:ph type="title"/>
          </p:nvPr>
        </p:nvSpPr>
        <p:spPr/>
        <p:txBody>
          <a:bodyPr/>
          <a:lstStyle/>
          <a:p>
            <a:r>
              <a:rPr lang="en-US" dirty="0" smtClean="0"/>
              <a:t>Statistics</a:t>
            </a:r>
            <a:endParaRPr lang="en-US" dirty="0"/>
          </a:p>
        </p:txBody>
      </p:sp>
    </p:spTree>
    <p:extLst>
      <p:ext uri="{BB962C8B-B14F-4D97-AF65-F5344CB8AC3E}">
        <p14:creationId xmlns:p14="http://schemas.microsoft.com/office/powerpoint/2010/main" val="1017608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you develop DIAPERS for your writing, you should also shift between the modes of development.</a:t>
            </a:r>
          </a:p>
          <a:p>
            <a:r>
              <a:rPr lang="en-US" dirty="0" smtClean="0"/>
              <a:t>WHY?  </a:t>
            </a:r>
          </a:p>
          <a:p>
            <a:pPr lvl="1"/>
            <a:r>
              <a:rPr lang="en-US" dirty="0" smtClean="0"/>
              <a:t>Obviously, if a college asks you to write a description essay, you should, by all means, do so.  </a:t>
            </a:r>
          </a:p>
          <a:p>
            <a:pPr lvl="1"/>
            <a:r>
              <a:rPr lang="en-US" dirty="0" smtClean="0"/>
              <a:t>Yet, an essay should typically not just include one mode of development.  </a:t>
            </a:r>
          </a:p>
          <a:p>
            <a:pPr lvl="1"/>
            <a:r>
              <a:rPr lang="en-US" dirty="0" smtClean="0"/>
              <a:t>You should demonstrate an ability to shift between them when needed.</a:t>
            </a:r>
            <a:endParaRPr lang="en-US" dirty="0"/>
          </a:p>
        </p:txBody>
      </p:sp>
      <p:sp>
        <p:nvSpPr>
          <p:cNvPr id="3" name="Title 2"/>
          <p:cNvSpPr>
            <a:spLocks noGrp="1"/>
          </p:cNvSpPr>
          <p:nvPr>
            <p:ph type="title"/>
          </p:nvPr>
        </p:nvSpPr>
        <p:spPr/>
        <p:txBody>
          <a:bodyPr/>
          <a:lstStyle/>
          <a:p>
            <a:r>
              <a:rPr lang="en-US" dirty="0" smtClean="0"/>
              <a:t>Modes of development</a:t>
            </a:r>
            <a:endParaRPr lang="en-US" dirty="0"/>
          </a:p>
        </p:txBody>
      </p:sp>
    </p:spTree>
    <p:extLst>
      <p:ext uri="{BB962C8B-B14F-4D97-AF65-F5344CB8AC3E}">
        <p14:creationId xmlns:p14="http://schemas.microsoft.com/office/powerpoint/2010/main" val="2796596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lstStyle/>
          <a:p>
            <a:r>
              <a:rPr lang="en-US" dirty="0" smtClean="0"/>
              <a:t>Two types of people will edit your writing, particularly your college essay:</a:t>
            </a:r>
          </a:p>
          <a:p>
            <a:pPr lvl="1"/>
            <a:r>
              <a:rPr lang="en-US" b="1" dirty="0" smtClean="0"/>
              <a:t>Idea-minded people,</a:t>
            </a:r>
            <a:r>
              <a:rPr lang="en-US" dirty="0" smtClean="0"/>
              <a:t> like your peers, will be honest about critiquing your essay’s themes and ideas</a:t>
            </a:r>
          </a:p>
          <a:p>
            <a:pPr lvl="1"/>
            <a:r>
              <a:rPr lang="en-US" b="1" dirty="0" smtClean="0"/>
              <a:t>Experienced writers</a:t>
            </a:r>
            <a:r>
              <a:rPr lang="en-US" dirty="0" smtClean="0"/>
              <a:t>, who will evaluate your writing style and craft (sentences, organization, clarity)</a:t>
            </a:r>
          </a:p>
          <a:p>
            <a:pPr lvl="1"/>
            <a:r>
              <a:rPr lang="en-US" i="1" dirty="0" smtClean="0"/>
              <a:t>Personally</a:t>
            </a:r>
            <a:r>
              <a:rPr lang="en-US" dirty="0" smtClean="0"/>
              <a:t>, I have always shied away from having family members review my writing (that is, unless a family member is an experienced writer or college admissions counselor)</a:t>
            </a:r>
            <a:endParaRPr lang="en-US" i="1" dirty="0" smtClean="0"/>
          </a:p>
          <a:p>
            <a:pPr marL="365760" lvl="1" indent="0">
              <a:buNone/>
            </a:pPr>
            <a:endParaRPr lang="en-US" dirty="0" smtClean="0"/>
          </a:p>
        </p:txBody>
      </p:sp>
      <p:sp>
        <p:nvSpPr>
          <p:cNvPr id="3" name="Title 2"/>
          <p:cNvSpPr>
            <a:spLocks noGrp="1"/>
          </p:cNvSpPr>
          <p:nvPr>
            <p:ph type="title"/>
          </p:nvPr>
        </p:nvSpPr>
        <p:spPr/>
        <p:txBody>
          <a:bodyPr/>
          <a:lstStyle/>
          <a:p>
            <a:r>
              <a:rPr lang="en-US" dirty="0" smtClean="0"/>
              <a:t>Editing your writing</a:t>
            </a:r>
            <a:endParaRPr lang="en-US" dirty="0"/>
          </a:p>
        </p:txBody>
      </p:sp>
    </p:spTree>
    <p:extLst>
      <p:ext uri="{BB962C8B-B14F-4D97-AF65-F5344CB8AC3E}">
        <p14:creationId xmlns:p14="http://schemas.microsoft.com/office/powerpoint/2010/main" val="134237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 college essay, you’re being asked to present yourself in a unique way that includes insight that is not on your direct application</a:t>
            </a:r>
          </a:p>
          <a:p>
            <a:endParaRPr lang="en-US" dirty="0"/>
          </a:p>
          <a:p>
            <a:r>
              <a:rPr lang="en-US" dirty="0" smtClean="0"/>
              <a:t>Some colleges will include specific prompts; others will ask for more broad information about your chosen major or life goals.</a:t>
            </a:r>
          </a:p>
          <a:p>
            <a:endParaRPr lang="en-US" dirty="0"/>
          </a:p>
          <a:p>
            <a:r>
              <a:rPr lang="en-US" dirty="0" smtClean="0"/>
              <a:t>Either way, your goal is to show the readers the most positive and interesting part of yourself.</a:t>
            </a:r>
          </a:p>
        </p:txBody>
      </p:sp>
      <p:sp>
        <p:nvSpPr>
          <p:cNvPr id="3" name="Title 2"/>
          <p:cNvSpPr>
            <a:spLocks noGrp="1"/>
          </p:cNvSpPr>
          <p:nvPr>
            <p:ph type="title"/>
          </p:nvPr>
        </p:nvSpPr>
        <p:spPr/>
        <p:txBody>
          <a:bodyPr/>
          <a:lstStyle/>
          <a:p>
            <a:r>
              <a:rPr lang="en-US" dirty="0" smtClean="0"/>
              <a:t>Know your situation</a:t>
            </a:r>
            <a:endParaRPr lang="en-US" dirty="0"/>
          </a:p>
        </p:txBody>
      </p:sp>
    </p:spTree>
    <p:extLst>
      <p:ext uri="{BB962C8B-B14F-4D97-AF65-F5344CB8AC3E}">
        <p14:creationId xmlns:p14="http://schemas.microsoft.com/office/powerpoint/2010/main" val="278722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lstStyle/>
          <a:p>
            <a:r>
              <a:rPr lang="en-US" dirty="0" smtClean="0"/>
              <a:t>Your audience is comprised of people who have to read tens of thousands of essays that will likely hit on stereotypical themes with very trite, cliché writing.</a:t>
            </a:r>
          </a:p>
          <a:p>
            <a:pPr marL="45720" indent="0">
              <a:buNone/>
            </a:pPr>
            <a:endParaRPr lang="en-US" dirty="0" smtClean="0"/>
          </a:p>
          <a:p>
            <a:r>
              <a:rPr lang="en-US" dirty="0" smtClean="0"/>
              <a:t>Thus, your goal is to separate yourself from your writing peers through</a:t>
            </a:r>
          </a:p>
          <a:p>
            <a:pPr lvl="1"/>
            <a:r>
              <a:rPr lang="en-US" b="1" i="1" u="sng" dirty="0"/>
              <a:t>o</a:t>
            </a:r>
            <a:r>
              <a:rPr lang="en-US" b="1" i="1" u="sng" dirty="0" smtClean="0"/>
              <a:t>riginality</a:t>
            </a:r>
            <a:r>
              <a:rPr lang="en-US" dirty="0" smtClean="0"/>
              <a:t>, both in content and in theme</a:t>
            </a:r>
          </a:p>
          <a:p>
            <a:pPr lvl="1"/>
            <a:r>
              <a:rPr lang="en-US" dirty="0"/>
              <a:t>l</a:t>
            </a:r>
            <a:r>
              <a:rPr lang="en-US" dirty="0" smtClean="0"/>
              <a:t>ooking at your life from a different, new perspective (even the most seemingly mundane parts)</a:t>
            </a:r>
          </a:p>
          <a:p>
            <a:pPr lvl="1"/>
            <a:endParaRPr lang="en-US" dirty="0"/>
          </a:p>
          <a:p>
            <a:r>
              <a:rPr lang="en-US" dirty="0" smtClean="0"/>
              <a:t>You also should consider the college / university to which you want to apply, as well as your chosen area of study</a:t>
            </a:r>
          </a:p>
          <a:p>
            <a:pPr lvl="1"/>
            <a:r>
              <a:rPr lang="en-US" dirty="0" smtClean="0"/>
              <a:t>What does that university value in a student / human?</a:t>
            </a:r>
          </a:p>
          <a:p>
            <a:pPr lvl="1"/>
            <a:r>
              <a:rPr lang="en-US" dirty="0" smtClean="0"/>
              <a:t>What is the university’s </a:t>
            </a:r>
            <a:r>
              <a:rPr lang="en-US" b="1" dirty="0" smtClean="0"/>
              <a:t>mission statement</a:t>
            </a:r>
            <a:r>
              <a:rPr lang="en-US" dirty="0" smtClean="0"/>
              <a:t>?</a:t>
            </a:r>
          </a:p>
        </p:txBody>
      </p:sp>
      <p:sp>
        <p:nvSpPr>
          <p:cNvPr id="3" name="Title 2"/>
          <p:cNvSpPr>
            <a:spLocks noGrp="1"/>
          </p:cNvSpPr>
          <p:nvPr>
            <p:ph type="title"/>
          </p:nvPr>
        </p:nvSpPr>
        <p:spPr/>
        <p:txBody>
          <a:bodyPr/>
          <a:lstStyle/>
          <a:p>
            <a:r>
              <a:rPr lang="en-US" dirty="0" smtClean="0"/>
              <a:t>Know your audience</a:t>
            </a:r>
            <a:endParaRPr lang="en-US" dirty="0"/>
          </a:p>
        </p:txBody>
      </p:sp>
    </p:spTree>
    <p:extLst>
      <p:ext uri="{BB962C8B-B14F-4D97-AF65-F5344CB8AC3E}">
        <p14:creationId xmlns:p14="http://schemas.microsoft.com/office/powerpoint/2010/main" val="1470314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524000"/>
            <a:ext cx="8839200" cy="5181600"/>
          </a:xfrm>
        </p:spPr>
        <p:txBody>
          <a:bodyPr>
            <a:normAutofit fontScale="92500" lnSpcReduction="20000"/>
          </a:bodyPr>
          <a:lstStyle/>
          <a:p>
            <a:r>
              <a:rPr lang="en-US" dirty="0" smtClean="0"/>
              <a:t>Taken from </a:t>
            </a:r>
            <a:r>
              <a:rPr lang="en-US" dirty="0" smtClean="0">
                <a:hlinkClick r:id="rId2"/>
              </a:rPr>
              <a:t>www.college-admission-essay.com</a:t>
            </a:r>
            <a:endParaRPr lang="en-US" dirty="0" smtClean="0"/>
          </a:p>
          <a:p>
            <a:pPr marL="45720" indent="0">
              <a:buNone/>
            </a:pPr>
            <a:r>
              <a:rPr lang="en-US" dirty="0"/>
              <a:t>What exactly do I mean by originality? To show you, let's pretend I'm writing a college admission essay about my late grandfather. </a:t>
            </a:r>
          </a:p>
          <a:p>
            <a:r>
              <a:rPr lang="en-US" dirty="0"/>
              <a:t>My grandfather, Joseph </a:t>
            </a:r>
            <a:r>
              <a:rPr lang="en-US" dirty="0" err="1"/>
              <a:t>Raynes</a:t>
            </a:r>
            <a:r>
              <a:rPr lang="en-US" dirty="0"/>
              <a:t> II, was an extremely significant part of my life. Without him, I would not have many of the advantages I have today.</a:t>
            </a:r>
          </a:p>
          <a:p>
            <a:pPr marL="45720" indent="0">
              <a:buNone/>
            </a:pPr>
            <a:r>
              <a:rPr lang="en-US" dirty="0"/>
              <a:t>I have just written two sentences, both of which were perfectly expressive and grammatical; however, I have essentially said nothing. A college admission essay that starts out like that is going to get scanned over by an overworked admissions officer in two seconds flat. Instead, why not start off with something like:</a:t>
            </a:r>
          </a:p>
          <a:p>
            <a:r>
              <a:rPr lang="en-US" dirty="0"/>
              <a:t>My grandfather, Joseph </a:t>
            </a:r>
            <a:r>
              <a:rPr lang="en-US" dirty="0" err="1"/>
              <a:t>Raynes</a:t>
            </a:r>
            <a:r>
              <a:rPr lang="en-US" dirty="0"/>
              <a:t> II, used to swallow swords for a living. </a:t>
            </a:r>
          </a:p>
          <a:p>
            <a:pPr marL="45720" indent="0">
              <a:buNone/>
            </a:pPr>
            <a:r>
              <a:rPr lang="en-US" dirty="0"/>
              <a:t>That's an attention-grabber, isn't it? And if you can't think of something fascinating to hook the reader in with? Well then, make it up. I'm not advocating sending in a work of fiction as a college admission essay, but I am telling you that you better have a </a:t>
            </a:r>
            <a:r>
              <a:rPr lang="en-US" b="1" dirty="0">
                <a:hlinkClick r:id="rId3" action="ppaction://hlinkfile"/>
              </a:rPr>
              <a:t>first line</a:t>
            </a:r>
            <a:r>
              <a:rPr lang="en-US" dirty="0"/>
              <a:t> that jumps off the page. Thinking of a catchy opener is easier than you think. I bet if you tried right now, you could come up with five great one-liners for your college admission essay. </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Know your audience</a:t>
            </a:r>
            <a:endParaRPr lang="en-US" dirty="0"/>
          </a:p>
        </p:txBody>
      </p:sp>
    </p:spTree>
    <p:extLst>
      <p:ext uri="{BB962C8B-B14F-4D97-AF65-F5344CB8AC3E}">
        <p14:creationId xmlns:p14="http://schemas.microsoft.com/office/powerpoint/2010/main" val="78551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With knowing your audience and the situation, knowing yourself is the most important part of personal writing.</a:t>
            </a:r>
          </a:p>
          <a:p>
            <a:pPr marL="45720" indent="0">
              <a:buNone/>
            </a:pPr>
            <a:endParaRPr lang="en-US" dirty="0"/>
          </a:p>
          <a:p>
            <a:pPr marL="45720" indent="0" algn="ctr">
              <a:buNone/>
            </a:pPr>
            <a:r>
              <a:rPr lang="en-US" dirty="0" smtClean="0"/>
              <a:t>THINGS TO CONSIDER…</a:t>
            </a:r>
          </a:p>
          <a:p>
            <a:r>
              <a:rPr lang="en-US" dirty="0" smtClean="0"/>
              <a:t>What people / books / experiences / places / films / songs have been most important in shaping your personality?</a:t>
            </a:r>
          </a:p>
          <a:p>
            <a:r>
              <a:rPr lang="en-US" dirty="0" smtClean="0"/>
              <a:t>What led to and came from this particular aspect of your life?</a:t>
            </a:r>
          </a:p>
          <a:p>
            <a:r>
              <a:rPr lang="en-US" dirty="0" smtClean="0"/>
              <a:t>What effect has this _____ had on you in the long run?</a:t>
            </a:r>
          </a:p>
          <a:p>
            <a:r>
              <a:rPr lang="en-US" dirty="0" smtClean="0"/>
              <a:t>How does this _____ inform the person you are today?</a:t>
            </a:r>
          </a:p>
          <a:p>
            <a:endParaRPr lang="en-US" dirty="0" smtClean="0"/>
          </a:p>
          <a:p>
            <a:endParaRPr lang="en-US" dirty="0"/>
          </a:p>
        </p:txBody>
      </p:sp>
      <p:sp>
        <p:nvSpPr>
          <p:cNvPr id="3" name="Title 2"/>
          <p:cNvSpPr>
            <a:spLocks noGrp="1"/>
          </p:cNvSpPr>
          <p:nvPr>
            <p:ph type="title"/>
          </p:nvPr>
        </p:nvSpPr>
        <p:spPr/>
        <p:txBody>
          <a:bodyPr/>
          <a:lstStyle/>
          <a:p>
            <a:r>
              <a:rPr lang="en-US" smtClean="0"/>
              <a:t>Know yourself</a:t>
            </a:r>
            <a:endParaRPr lang="en-US"/>
          </a:p>
        </p:txBody>
      </p:sp>
    </p:spTree>
    <p:extLst>
      <p:ext uri="{BB962C8B-B14F-4D97-AF65-F5344CB8AC3E}">
        <p14:creationId xmlns:p14="http://schemas.microsoft.com/office/powerpoint/2010/main" val="62684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DIAPERS: </a:t>
            </a:r>
            <a:r>
              <a:rPr lang="en-US" dirty="0"/>
              <a:t>How to show your story</a:t>
            </a:r>
            <a:endParaRPr lang="en-US" dirty="0" smtClean="0"/>
          </a:p>
          <a:p>
            <a:r>
              <a:rPr lang="en-US" dirty="0" smtClean="0"/>
              <a:t>I’m </a:t>
            </a:r>
            <a:r>
              <a:rPr lang="en-US" dirty="0"/>
              <a:t>asking you to </a:t>
            </a:r>
            <a:r>
              <a:rPr lang="en-US" b="1" i="1" u="sng" dirty="0"/>
              <a:t>show</a:t>
            </a:r>
            <a:r>
              <a:rPr lang="en-US" dirty="0"/>
              <a:t> a story, not just </a:t>
            </a:r>
            <a:r>
              <a:rPr lang="en-US" b="1" i="1" u="sng" dirty="0"/>
              <a:t>tell</a:t>
            </a:r>
            <a:r>
              <a:rPr lang="en-US" dirty="0"/>
              <a:t> it; it should be interesting to your audience, who will be your classmates.</a:t>
            </a:r>
          </a:p>
          <a:p>
            <a:r>
              <a:rPr lang="en-US" dirty="0" smtClean="0"/>
              <a:t>DIAPERS is </a:t>
            </a:r>
            <a:r>
              <a:rPr lang="en-US" dirty="0"/>
              <a:t>an acronym that will help you show, not tell, your story; it will also work with your memoir and personal essay</a:t>
            </a:r>
            <a:r>
              <a:rPr lang="en-US" dirty="0" smtClean="0"/>
              <a:t>.</a:t>
            </a:r>
          </a:p>
          <a:p>
            <a:r>
              <a:rPr lang="en-US" dirty="0" smtClean="0"/>
              <a:t>It will help when you’re organizing writing for your college essay to gather examples of each / as many as you can before you start writing.</a:t>
            </a:r>
            <a:endParaRPr lang="en-US" dirty="0"/>
          </a:p>
          <a:p>
            <a:endParaRPr lang="en-US" dirty="0"/>
          </a:p>
        </p:txBody>
      </p:sp>
      <p:sp>
        <p:nvSpPr>
          <p:cNvPr id="3" name="Title 2"/>
          <p:cNvSpPr>
            <a:spLocks noGrp="1"/>
          </p:cNvSpPr>
          <p:nvPr>
            <p:ph type="title"/>
          </p:nvPr>
        </p:nvSpPr>
        <p:spPr/>
        <p:txBody>
          <a:bodyPr/>
          <a:lstStyle/>
          <a:p>
            <a:r>
              <a:rPr lang="en-US" dirty="0" smtClean="0"/>
              <a:t>Gathering ideas for writing</a:t>
            </a:r>
            <a:endParaRPr lang="en-US" dirty="0"/>
          </a:p>
        </p:txBody>
      </p:sp>
    </p:spTree>
    <p:extLst>
      <p:ext uri="{BB962C8B-B14F-4D97-AF65-F5344CB8AC3E}">
        <p14:creationId xmlns:p14="http://schemas.microsoft.com/office/powerpoint/2010/main" val="268588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342900"/>
            <a:r>
              <a:rPr lang="en-US" dirty="0" smtClean="0"/>
              <a:t>People’s exact words will help to illustrate the story in a concrete way.</a:t>
            </a:r>
          </a:p>
          <a:p>
            <a:pPr marL="457200" indent="-342900"/>
            <a:r>
              <a:rPr lang="en-US" dirty="0" smtClean="0"/>
              <a:t>Always start a new line when a new speaker takes over the dialogue.</a:t>
            </a:r>
          </a:p>
          <a:p>
            <a:pPr marL="114300" indent="0">
              <a:buNone/>
            </a:pPr>
            <a:endParaRPr lang="en-US" dirty="0"/>
          </a:p>
          <a:p>
            <a:pPr marL="114300" indent="0">
              <a:buNone/>
            </a:pPr>
            <a:r>
              <a:rPr lang="en-US" dirty="0" smtClean="0"/>
              <a:t>	Apparently</a:t>
            </a:r>
            <a:r>
              <a:rPr lang="en-US" dirty="0"/>
              <a:t>, Moeller prides itself in using technology; I guess I must have missed the bus on this one.</a:t>
            </a:r>
          </a:p>
          <a:p>
            <a:pPr marL="114300" indent="0">
              <a:buNone/>
            </a:pPr>
            <a:r>
              <a:rPr lang="en-US" dirty="0"/>
              <a:t>	“Uh, </a:t>
            </a:r>
            <a:r>
              <a:rPr lang="en-US" dirty="0" err="1"/>
              <a:t>welp</a:t>
            </a:r>
            <a:r>
              <a:rPr lang="en-US" dirty="0"/>
              <a:t>, okay guys,” I stammered, “I guess </a:t>
            </a:r>
            <a:r>
              <a:rPr lang="en-US" dirty="0" smtClean="0"/>
              <a:t>we’re going </a:t>
            </a:r>
            <a:r>
              <a:rPr lang="en-US" dirty="0"/>
              <a:t>to have to do this another way.”</a:t>
            </a:r>
          </a:p>
          <a:p>
            <a:pPr marL="114300" indent="0">
              <a:buNone/>
            </a:pPr>
            <a:r>
              <a:rPr lang="en-US" dirty="0"/>
              <a:t>	“Um, Mr. Eble,” one sophomore said, “I think </a:t>
            </a:r>
            <a:r>
              <a:rPr lang="en-US" dirty="0" smtClean="0"/>
              <a:t>your projector </a:t>
            </a:r>
            <a:r>
              <a:rPr lang="en-US" dirty="0"/>
              <a:t>cord isn’t plugged into your </a:t>
            </a:r>
            <a:r>
              <a:rPr lang="en-US" dirty="0" smtClean="0"/>
              <a:t>computer</a:t>
            </a:r>
            <a:r>
              <a:rPr lang="en-US" dirty="0"/>
              <a:t>.”</a:t>
            </a:r>
          </a:p>
          <a:p>
            <a:pPr marL="114300" indent="0">
              <a:buNone/>
            </a:pPr>
            <a:r>
              <a:rPr lang="en-US" dirty="0" smtClean="0"/>
              <a:t>	And </a:t>
            </a:r>
            <a:r>
              <a:rPr lang="en-US" dirty="0"/>
              <a:t>he was right.</a:t>
            </a:r>
          </a:p>
          <a:p>
            <a:endParaRPr lang="en-US" dirty="0"/>
          </a:p>
        </p:txBody>
      </p:sp>
      <p:sp>
        <p:nvSpPr>
          <p:cNvPr id="3" name="Title 2"/>
          <p:cNvSpPr>
            <a:spLocks noGrp="1"/>
          </p:cNvSpPr>
          <p:nvPr>
            <p:ph type="title"/>
          </p:nvPr>
        </p:nvSpPr>
        <p:spPr/>
        <p:txBody>
          <a:bodyPr/>
          <a:lstStyle/>
          <a:p>
            <a:r>
              <a:rPr lang="en-US" dirty="0" smtClean="0"/>
              <a:t>Dialogue: say it!</a:t>
            </a:r>
            <a:endParaRPr lang="en-US" dirty="0"/>
          </a:p>
        </p:txBody>
      </p:sp>
    </p:spTree>
    <p:extLst>
      <p:ext uri="{BB962C8B-B14F-4D97-AF65-F5344CB8AC3E}">
        <p14:creationId xmlns:p14="http://schemas.microsoft.com/office/powerpoint/2010/main" val="912139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342900"/>
            <a:r>
              <a:rPr lang="en-US" dirty="0"/>
              <a:t>Often it helps to put your audience in your shoes on a sensory level.</a:t>
            </a:r>
          </a:p>
          <a:p>
            <a:pPr marL="114300" indent="0">
              <a:buNone/>
            </a:pPr>
            <a:endParaRPr lang="en-US" dirty="0"/>
          </a:p>
          <a:p>
            <a:pPr marL="114300" indent="0">
              <a:buNone/>
            </a:pPr>
            <a:r>
              <a:rPr lang="en-US" dirty="0"/>
              <a:t>	Well, I foolishly didn’t understand that I wouldn’t have air conditioning in any of my classes, so the swampy stench of my armpits and the wheezy quickness of my breath likely drove some guys a bit nuts.  And to top it all off, my coffee breath definitely disgusted some fellow faculty members, too.</a:t>
            </a:r>
          </a:p>
          <a:p>
            <a:endParaRPr lang="en-US" dirty="0"/>
          </a:p>
        </p:txBody>
      </p:sp>
      <p:sp>
        <p:nvSpPr>
          <p:cNvPr id="3" name="Title 2"/>
          <p:cNvSpPr>
            <a:spLocks noGrp="1"/>
          </p:cNvSpPr>
          <p:nvPr>
            <p:ph type="title"/>
          </p:nvPr>
        </p:nvSpPr>
        <p:spPr/>
        <p:txBody>
          <a:bodyPr/>
          <a:lstStyle/>
          <a:p>
            <a:r>
              <a:rPr lang="en-US" dirty="0" smtClean="0"/>
              <a:t>Imagery: come to your senses</a:t>
            </a:r>
            <a:endParaRPr lang="en-US" dirty="0"/>
          </a:p>
        </p:txBody>
      </p:sp>
    </p:spTree>
    <p:extLst>
      <p:ext uri="{BB962C8B-B14F-4D97-AF65-F5344CB8AC3E}">
        <p14:creationId xmlns:p14="http://schemas.microsoft.com/office/powerpoint/2010/main" val="4132736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342900"/>
            <a:r>
              <a:rPr lang="en-US" dirty="0"/>
              <a:t>Personal narratives are extended anecdotes, but you can include stories-within-stories or flashbacks</a:t>
            </a:r>
            <a:r>
              <a:rPr lang="en-US" dirty="0" smtClean="0"/>
              <a:t>.</a:t>
            </a:r>
          </a:p>
          <a:p>
            <a:pPr marL="457200" indent="-342900"/>
            <a:r>
              <a:rPr lang="en-US" dirty="0" smtClean="0"/>
              <a:t>Flashbacks work well either </a:t>
            </a:r>
          </a:p>
          <a:p>
            <a:pPr marL="731520" lvl="1" indent="-342900"/>
            <a:r>
              <a:rPr lang="en-US" dirty="0"/>
              <a:t>t</a:t>
            </a:r>
            <a:r>
              <a:rPr lang="en-US" dirty="0" smtClean="0"/>
              <a:t>o frame your story at the start</a:t>
            </a:r>
          </a:p>
          <a:p>
            <a:pPr marL="731520" lvl="1" indent="-342900"/>
            <a:r>
              <a:rPr lang="en-US" dirty="0" smtClean="0"/>
              <a:t>or as examples within your story</a:t>
            </a:r>
            <a:endParaRPr lang="en-US" dirty="0"/>
          </a:p>
          <a:p>
            <a:pPr marL="114300" indent="0">
              <a:buNone/>
            </a:pPr>
            <a:endParaRPr lang="en-US" dirty="0"/>
          </a:p>
          <a:p>
            <a:pPr marL="114300" indent="0">
              <a:buNone/>
            </a:pPr>
            <a:r>
              <a:rPr lang="en-US" dirty="0"/>
              <a:t>	My dad had always wanted to be a teacher—though he didn’t finish college, he did spend some time in the classroom.  Being that I get many of my personality traits from him, I’ve learned that he had a terrible first day of student teaching in which he spilled coffee all over a student.</a:t>
            </a:r>
          </a:p>
          <a:p>
            <a:endParaRPr lang="en-US" dirty="0"/>
          </a:p>
        </p:txBody>
      </p:sp>
      <p:sp>
        <p:nvSpPr>
          <p:cNvPr id="3" name="Title 2"/>
          <p:cNvSpPr>
            <a:spLocks noGrp="1"/>
          </p:cNvSpPr>
          <p:nvPr>
            <p:ph type="title"/>
          </p:nvPr>
        </p:nvSpPr>
        <p:spPr/>
        <p:txBody>
          <a:bodyPr/>
          <a:lstStyle/>
          <a:p>
            <a:r>
              <a:rPr lang="en-US" dirty="0" smtClean="0"/>
              <a:t>Anecdotes: Tell me a story</a:t>
            </a:r>
            <a:endParaRPr lang="en-US" dirty="0"/>
          </a:p>
        </p:txBody>
      </p:sp>
    </p:spTree>
    <p:extLst>
      <p:ext uri="{BB962C8B-B14F-4D97-AF65-F5344CB8AC3E}">
        <p14:creationId xmlns:p14="http://schemas.microsoft.com/office/powerpoint/2010/main" val="2660942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302</TotalTime>
  <Words>1158</Words>
  <Application>Microsoft Office PowerPoint</Application>
  <PresentationFormat>On-screen Show (4:3)</PresentationFormat>
  <Paragraphs>94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Franklin Gothic Medium</vt:lpstr>
      <vt:lpstr>Wingdings 2</vt:lpstr>
      <vt:lpstr>Wingdings</vt:lpstr>
      <vt:lpstr>Grid</vt:lpstr>
      <vt:lpstr>The College Essay</vt:lpstr>
      <vt:lpstr>Know your situation</vt:lpstr>
      <vt:lpstr>Know your audience</vt:lpstr>
      <vt:lpstr>Know your audience</vt:lpstr>
      <vt:lpstr>Know yourself</vt:lpstr>
      <vt:lpstr>Gathering ideas for writing</vt:lpstr>
      <vt:lpstr>Dialogue: say it!</vt:lpstr>
      <vt:lpstr>Imagery: come to your senses</vt:lpstr>
      <vt:lpstr>Anecdotes: Tell me a story</vt:lpstr>
      <vt:lpstr>Personal experience: How about keeping it short?</vt:lpstr>
      <vt:lpstr>Example</vt:lpstr>
      <vt:lpstr>Rhetorical question</vt:lpstr>
      <vt:lpstr>Statistics</vt:lpstr>
      <vt:lpstr>Modes of development</vt:lpstr>
      <vt:lpstr>Editing your writing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about ourselves</dc:title>
  <dc:creator>Eble, Eric (Faculty)</dc:creator>
  <cp:lastModifiedBy>Eble, Eric (Faculty)</cp:lastModifiedBy>
  <cp:revision>15</cp:revision>
  <dcterms:created xsi:type="dcterms:W3CDTF">2012-07-23T23:12:49Z</dcterms:created>
  <dcterms:modified xsi:type="dcterms:W3CDTF">2013-08-12T18:02:22Z</dcterms:modified>
</cp:coreProperties>
</file>