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8" r:id="rId3"/>
    <p:sldId id="259" r:id="rId4"/>
    <p:sldId id="260" r:id="rId5"/>
    <p:sldId id="261" r:id="rId6"/>
    <p:sldId id="262" r:id="rId7"/>
    <p:sldId id="263" r:id="rId8"/>
    <p:sldId id="267" r:id="rId9"/>
    <p:sldId id="264" r:id="rId10"/>
    <p:sldId id="265" r:id="rId11"/>
    <p:sldId id="266"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8555C36-3D62-4221-B6E5-73433C5B1E2A}" type="datetimeFigureOut">
              <a:rPr lang="en-US" smtClean="0"/>
              <a:t>2/17/2014</a:t>
            </a:fld>
            <a:endParaRPr lang="en-US"/>
          </a:p>
        </p:txBody>
      </p:sp>
      <p:sp>
        <p:nvSpPr>
          <p:cNvPr id="8" name="Slide Number Placeholder 7"/>
          <p:cNvSpPr>
            <a:spLocks noGrp="1"/>
          </p:cNvSpPr>
          <p:nvPr>
            <p:ph type="sldNum" sz="quarter" idx="11"/>
          </p:nvPr>
        </p:nvSpPr>
        <p:spPr/>
        <p:txBody>
          <a:bodyPr/>
          <a:lstStyle/>
          <a:p>
            <a:fld id="{A3041FA8-1ACF-4BBD-823D-5BD60A03D8F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55C36-3D62-4221-B6E5-73433C5B1E2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55C36-3D62-4221-B6E5-73433C5B1E2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555C36-3D62-4221-B6E5-73433C5B1E2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555C36-3D62-4221-B6E5-73433C5B1E2A}"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555C36-3D62-4221-B6E5-73433C5B1E2A}"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41FA8-1ACF-4BBD-823D-5BD60A03D8F7}"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8555C36-3D62-4221-B6E5-73433C5B1E2A}" type="datetimeFigureOut">
              <a:rPr lang="en-US" smtClean="0"/>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41FA8-1ACF-4BBD-823D-5BD60A03D8F7}"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555C36-3D62-4221-B6E5-73433C5B1E2A}" type="datetimeFigureOut">
              <a:rPr lang="en-US" smtClean="0"/>
              <a:t>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55C36-3D62-4221-B6E5-73433C5B1E2A}" type="datetimeFigureOut">
              <a:rPr lang="en-US" smtClean="0"/>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55C36-3D62-4221-B6E5-73433C5B1E2A}"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55C36-3D62-4221-B6E5-73433C5B1E2A}"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41FA8-1ACF-4BBD-823D-5BD60A03D8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8555C36-3D62-4221-B6E5-73433C5B1E2A}" type="datetimeFigureOut">
              <a:rPr lang="en-US" smtClean="0"/>
              <a:t>2/17/2014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3041FA8-1ACF-4BBD-823D-5BD60A03D8F7}"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Get to Writing!</a:t>
            </a:r>
            <a:endParaRPr lang="en-US" dirty="0"/>
          </a:p>
        </p:txBody>
      </p:sp>
      <p:sp>
        <p:nvSpPr>
          <p:cNvPr id="2" name="Content Placeholder 1"/>
          <p:cNvSpPr>
            <a:spLocks noGrp="1"/>
          </p:cNvSpPr>
          <p:nvPr>
            <p:ph idx="1"/>
          </p:nvPr>
        </p:nvSpPr>
        <p:spPr/>
        <p:txBody>
          <a:bodyPr/>
          <a:lstStyle/>
          <a:p>
            <a:r>
              <a:rPr lang="en-US" dirty="0" smtClean="0"/>
              <a:t>List 10-15 items that you would consider to be your most </a:t>
            </a:r>
            <a:r>
              <a:rPr lang="en-US" i="1" dirty="0" smtClean="0"/>
              <a:t>frequently </a:t>
            </a:r>
            <a:r>
              <a:rPr lang="en-US" dirty="0" smtClean="0"/>
              <a:t>used items on a day to day basis</a:t>
            </a:r>
          </a:p>
          <a:p>
            <a:pPr lvl="1"/>
            <a:r>
              <a:rPr lang="en-US" dirty="0" smtClean="0"/>
              <a:t>Five minutes</a:t>
            </a:r>
          </a:p>
          <a:p>
            <a:pPr lvl="1"/>
            <a:r>
              <a:rPr lang="en-US" dirty="0" smtClean="0"/>
              <a:t>Preferably items that you could carry in your hands/arms</a:t>
            </a:r>
          </a:p>
          <a:p>
            <a:pPr lvl="1"/>
            <a:r>
              <a:rPr lang="en-US" dirty="0" smtClean="0"/>
              <a:t>No cars, school, or house, etc. </a:t>
            </a:r>
          </a:p>
          <a:p>
            <a:pPr lvl="1"/>
            <a:endParaRPr lang="en-US" dirty="0"/>
          </a:p>
        </p:txBody>
      </p:sp>
    </p:spTree>
    <p:extLst>
      <p:ext uri="{BB962C8B-B14F-4D97-AF65-F5344CB8AC3E}">
        <p14:creationId xmlns:p14="http://schemas.microsoft.com/office/powerpoint/2010/main" val="990752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86814"/>
            <a:ext cx="1441450"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914400" y="533400"/>
            <a:ext cx="7315200" cy="1154097"/>
          </a:xfrm>
        </p:spPr>
        <p:txBody>
          <a:bodyPr>
            <a:normAutofit fontScale="90000"/>
          </a:bodyPr>
          <a:lstStyle/>
          <a:p>
            <a:r>
              <a:rPr lang="en-US" dirty="0" smtClean="0"/>
              <a:t>Side Note: Tone is EVERYTHING</a:t>
            </a:r>
            <a:endParaRPr lang="en-US" dirty="0"/>
          </a:p>
        </p:txBody>
      </p:sp>
      <p:pic>
        <p:nvPicPr>
          <p:cNvPr id="3075" name="Picture 3"/>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10000"/>
                    </a14:imgEffect>
                  </a14:imgLayer>
                </a14:imgProps>
              </a:ext>
              <a:ext uri="{28A0092B-C50C-407E-A947-70E740481C1C}">
                <a14:useLocalDpi xmlns:a14="http://schemas.microsoft.com/office/drawing/2010/main" val="0"/>
              </a:ext>
            </a:extLst>
          </a:blip>
          <a:srcRect r="43429"/>
          <a:stretch/>
        </p:blipFill>
        <p:spPr bwMode="auto">
          <a:xfrm>
            <a:off x="6858000" y="4593552"/>
            <a:ext cx="2133600" cy="211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914400" y="1752600"/>
            <a:ext cx="7315200" cy="4724400"/>
          </a:xfrm>
        </p:spPr>
        <p:txBody>
          <a:bodyPr>
            <a:normAutofit fontScale="92500" lnSpcReduction="10000"/>
          </a:bodyPr>
          <a:lstStyle/>
          <a:p>
            <a:r>
              <a:rPr lang="en-US" dirty="0" smtClean="0"/>
              <a:t>Take the same character in different tones</a:t>
            </a:r>
          </a:p>
          <a:p>
            <a:r>
              <a:rPr lang="en-US" dirty="0" smtClean="0"/>
              <a:t>Columbus, </a:t>
            </a:r>
            <a:r>
              <a:rPr lang="en-US" i="1" dirty="0" err="1" smtClean="0"/>
              <a:t>Zombieland</a:t>
            </a:r>
            <a:r>
              <a:rPr lang="en-US" dirty="0" smtClean="0"/>
              <a:t> vs. Kondo </a:t>
            </a:r>
            <a:r>
              <a:rPr lang="en-US" dirty="0" err="1" smtClean="0"/>
              <a:t>Tatsumi</a:t>
            </a:r>
            <a:r>
              <a:rPr lang="en-US" dirty="0" smtClean="0"/>
              <a:t>, </a:t>
            </a:r>
            <a:r>
              <a:rPr lang="en-US" i="1" dirty="0" smtClean="0"/>
              <a:t>WWZ</a:t>
            </a:r>
          </a:p>
          <a:p>
            <a:pPr lvl="1"/>
            <a:r>
              <a:rPr lang="en-US" dirty="0" smtClean="0"/>
              <a:t>Tech savvy</a:t>
            </a:r>
          </a:p>
          <a:p>
            <a:pPr lvl="1"/>
            <a:r>
              <a:rPr lang="en-US" dirty="0" smtClean="0"/>
              <a:t>Shut-in, antisocial offline</a:t>
            </a:r>
          </a:p>
          <a:p>
            <a:pPr lvl="1"/>
            <a:r>
              <a:rPr lang="en-US" dirty="0" smtClean="0"/>
              <a:t>Un-athletic</a:t>
            </a:r>
          </a:p>
          <a:p>
            <a:pPr lvl="1"/>
            <a:r>
              <a:rPr lang="en-US" dirty="0" smtClean="0"/>
              <a:t>Has a crush on an attractive neighbor but never talks to her</a:t>
            </a:r>
          </a:p>
          <a:p>
            <a:pPr lvl="1"/>
            <a:r>
              <a:rPr lang="en-US" dirty="0" smtClean="0"/>
              <a:t>Estranged towards parents</a:t>
            </a:r>
          </a:p>
          <a:p>
            <a:pPr lvl="1"/>
            <a:r>
              <a:rPr lang="en-US" dirty="0" smtClean="0"/>
              <a:t>Meet zombies in </a:t>
            </a:r>
            <a:r>
              <a:rPr lang="en-US" i="1" dirty="0" smtClean="0"/>
              <a:t>comfort</a:t>
            </a:r>
            <a:r>
              <a:rPr lang="en-US" dirty="0" smtClean="0"/>
              <a:t> of their own apartments</a:t>
            </a:r>
          </a:p>
          <a:p>
            <a:pPr lvl="1"/>
            <a:r>
              <a:rPr lang="en-US" dirty="0" smtClean="0"/>
              <a:t>Narrowly escape first confrontation</a:t>
            </a:r>
          </a:p>
          <a:p>
            <a:pPr lvl="1"/>
            <a:r>
              <a:rPr lang="en-US" dirty="0" smtClean="0"/>
              <a:t>Meet up with a zombie killing master driven by personal tragedy</a:t>
            </a:r>
          </a:p>
          <a:p>
            <a:pPr lvl="1"/>
            <a:r>
              <a:rPr lang="en-US" dirty="0" smtClean="0"/>
              <a:t>End story and heroes/survivors</a:t>
            </a:r>
            <a:endParaRPr lang="en-US" dirty="0"/>
          </a:p>
          <a:p>
            <a:r>
              <a:rPr lang="en-US" dirty="0" smtClean="0"/>
              <a:t>Difference</a:t>
            </a:r>
          </a:p>
          <a:p>
            <a:pPr lvl="1"/>
            <a:r>
              <a:rPr lang="en-US" dirty="0" smtClean="0"/>
              <a:t>Columbus, in a comical tone, wins over the girl and is on top of the world at the end</a:t>
            </a:r>
          </a:p>
          <a:p>
            <a:pPr lvl="1"/>
            <a:r>
              <a:rPr lang="en-US" dirty="0" smtClean="0"/>
              <a:t>Kondo, in a serious tone, is humbled and works in a monastery to protect people</a:t>
            </a:r>
          </a:p>
        </p:txBody>
      </p:sp>
    </p:spTree>
    <p:extLst>
      <p:ext uri="{BB962C8B-B14F-4D97-AF65-F5344CB8AC3E}">
        <p14:creationId xmlns:p14="http://schemas.microsoft.com/office/powerpoint/2010/main" val="1916586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lstStyle/>
          <a:p>
            <a:r>
              <a:rPr lang="en-US" dirty="0" err="1" smtClean="0"/>
              <a:t>Jesika</a:t>
            </a:r>
            <a:r>
              <a:rPr lang="en-US" dirty="0" smtClean="0"/>
              <a:t> Hendricks (123)</a:t>
            </a:r>
            <a:endParaRPr lang="en-US" dirty="0"/>
          </a:p>
        </p:txBody>
      </p:sp>
      <p:sp>
        <p:nvSpPr>
          <p:cNvPr id="3" name="Content Placeholder 2"/>
          <p:cNvSpPr>
            <a:spLocks noGrp="1"/>
          </p:cNvSpPr>
          <p:nvPr>
            <p:ph idx="1"/>
          </p:nvPr>
        </p:nvSpPr>
        <p:spPr>
          <a:xfrm>
            <a:off x="381000" y="1676400"/>
            <a:ext cx="8458200" cy="4648200"/>
          </a:xfrm>
        </p:spPr>
        <p:txBody>
          <a:bodyPr>
            <a:normAutofit lnSpcReduction="10000"/>
          </a:bodyPr>
          <a:lstStyle/>
          <a:p>
            <a:pPr marL="45720" indent="0">
              <a:buNone/>
            </a:pPr>
            <a:r>
              <a:rPr lang="en-US" i="1" dirty="0" smtClean="0"/>
              <a:t>[She shows me something in the ice, a collection of cracked CDs] </a:t>
            </a:r>
          </a:p>
          <a:p>
            <a:pPr marL="45720" indent="0">
              <a:buNone/>
            </a:pPr>
            <a:r>
              <a:rPr lang="en-US" dirty="0" smtClean="0"/>
              <a:t>	This is what people brought with them: hair dryers, </a:t>
            </a:r>
            <a:r>
              <a:rPr lang="en-US" dirty="0" err="1" smtClean="0"/>
              <a:t>GameCubes</a:t>
            </a:r>
            <a:r>
              <a:rPr lang="en-US" dirty="0" smtClean="0"/>
              <a:t>, laptops by the dozen. I don’t think they were stupid enough to think they could use them. Maybe some did. I think most people were just afraid of losing them, that they’d come home after six months and find their homes looted. We actually thought we were packing sensibly. Warm clothes, cooking utensils, things from the medicine cabinet, and all the canned food we could carry. It looked like enough for a couple years. We finished half of it on the way up. That didn’t bother me. It was like an adventure, the trek north. </a:t>
            </a:r>
          </a:p>
          <a:p>
            <a:pPr marL="45720" indent="0">
              <a:buNone/>
            </a:pPr>
            <a:endParaRPr lang="en-US" dirty="0"/>
          </a:p>
          <a:p>
            <a:r>
              <a:rPr lang="en-US" dirty="0" smtClean="0"/>
              <a:t>Note:</a:t>
            </a:r>
          </a:p>
          <a:p>
            <a:pPr lvl="1"/>
            <a:r>
              <a:rPr lang="en-US" dirty="0" smtClean="0"/>
              <a:t>Tone </a:t>
            </a:r>
          </a:p>
          <a:p>
            <a:pPr lvl="1"/>
            <a:r>
              <a:rPr lang="en-US" dirty="0" smtClean="0"/>
              <a:t>Devices</a:t>
            </a:r>
          </a:p>
          <a:p>
            <a:pPr lvl="1"/>
            <a:r>
              <a:rPr lang="en-US" dirty="0" smtClean="0"/>
              <a:t>Satire</a:t>
            </a:r>
          </a:p>
          <a:p>
            <a:pPr lvl="1"/>
            <a:endParaRPr lang="en-US" dirty="0"/>
          </a:p>
        </p:txBody>
      </p:sp>
    </p:spTree>
    <p:extLst>
      <p:ext uri="{BB962C8B-B14F-4D97-AF65-F5344CB8AC3E}">
        <p14:creationId xmlns:p14="http://schemas.microsoft.com/office/powerpoint/2010/main" val="3504039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154097"/>
          </a:xfrm>
        </p:spPr>
        <p:txBody>
          <a:bodyPr/>
          <a:lstStyle/>
          <a:p>
            <a:r>
              <a:rPr lang="en-US" dirty="0" err="1" smtClean="0"/>
              <a:t>Jesika</a:t>
            </a:r>
            <a:r>
              <a:rPr lang="en-US" dirty="0" smtClean="0"/>
              <a:t> </a:t>
            </a:r>
            <a:r>
              <a:rPr lang="en-US" dirty="0" err="1" smtClean="0"/>
              <a:t>Henricks</a:t>
            </a:r>
            <a:r>
              <a:rPr lang="en-US" dirty="0" smtClean="0"/>
              <a:t> (126)</a:t>
            </a:r>
            <a:endParaRPr lang="en-US" dirty="0"/>
          </a:p>
        </p:txBody>
      </p:sp>
      <p:sp>
        <p:nvSpPr>
          <p:cNvPr id="3" name="Content Placeholder 2"/>
          <p:cNvSpPr>
            <a:spLocks noGrp="1"/>
          </p:cNvSpPr>
          <p:nvPr>
            <p:ph idx="1"/>
          </p:nvPr>
        </p:nvSpPr>
        <p:spPr>
          <a:xfrm>
            <a:off x="457200" y="1295400"/>
            <a:ext cx="8305800" cy="5486400"/>
          </a:xfrm>
        </p:spPr>
        <p:txBody>
          <a:bodyPr>
            <a:normAutofit fontScale="92500" lnSpcReduction="20000"/>
          </a:bodyPr>
          <a:lstStyle/>
          <a:p>
            <a:pPr marL="45720" indent="0">
              <a:buNone/>
            </a:pPr>
            <a:r>
              <a:rPr lang="en-US" i="1" dirty="0" smtClean="0"/>
              <a:t>But once the dead were frozen, how were you going to survive the winter?</a:t>
            </a:r>
          </a:p>
          <a:p>
            <a:pPr marL="45720" indent="0">
              <a:buNone/>
            </a:pPr>
            <a:r>
              <a:rPr lang="en-US" dirty="0" smtClean="0"/>
              <a:t>	Good question. I don’t think most people thought that far ahead. Maybe they figured that the “authorities” would come rescue us or that they could just pack up and head home. I’m sure a lot of people didn’t think about anything except the day in front of them, just grateful that they were finally safe and confident that things would work themselves out. “We’ll all be home before you know it,” people would say. “It’ll be over by Christmas.”</a:t>
            </a:r>
          </a:p>
          <a:p>
            <a:pPr marL="45720" indent="0">
              <a:buNone/>
            </a:pPr>
            <a:r>
              <a:rPr lang="en-US" i="1" dirty="0" smtClean="0"/>
              <a:t>[She draws my attention to another object in the ice, a </a:t>
            </a:r>
            <a:r>
              <a:rPr lang="en-US" i="1" dirty="0" err="1" smtClean="0"/>
              <a:t>Spongebob</a:t>
            </a:r>
            <a:r>
              <a:rPr lang="en-US" i="1" dirty="0" smtClean="0"/>
              <a:t> </a:t>
            </a:r>
            <a:r>
              <a:rPr lang="en-US" i="1" dirty="0" err="1" smtClean="0"/>
              <a:t>Squarepants</a:t>
            </a:r>
            <a:r>
              <a:rPr lang="en-US" i="1" dirty="0" smtClean="0"/>
              <a:t> sleeping bag. It is small, and stained brown.]</a:t>
            </a:r>
          </a:p>
          <a:p>
            <a:pPr marL="45720" indent="0">
              <a:buNone/>
            </a:pPr>
            <a:r>
              <a:rPr lang="en-US" dirty="0"/>
              <a:t>	</a:t>
            </a:r>
            <a:r>
              <a:rPr lang="en-US" dirty="0" smtClean="0"/>
              <a:t>What do you think this is rated to, a heated bedroom at a sleepover party? Okay, maybe they couldn’t get a proper bag – camping stored were always the first bought out or knocked off – but you can’t believe how ignorant some of these people were. A lot of them were from Sunbelt states, some as far away as southern Mexico. You’d see people getting into their sleeping bags with their boots on, not realizing that it was cutting off their circulation. You’d see them drinking to get warm, not realizing it was actually lowering their body temperature by releasing more body heat. You’d see them wearing these big heavy coats with nothing but a T-shirt underneath. They’d do something physical, overheat, take off the coat. Their </a:t>
            </a:r>
            <a:r>
              <a:rPr lang="en-US" dirty="0" err="1" smtClean="0"/>
              <a:t>bodies’d</a:t>
            </a:r>
            <a:r>
              <a:rPr lang="en-US" dirty="0" smtClean="0"/>
              <a:t> be coated in sweat, a lot of cotton cloth holding in the moisture. The </a:t>
            </a:r>
            <a:r>
              <a:rPr lang="en-US" dirty="0" err="1" smtClean="0"/>
              <a:t>breeze’d</a:t>
            </a:r>
            <a:r>
              <a:rPr lang="en-US" dirty="0" smtClean="0"/>
              <a:t> come up… a lot of people got sick that first September. Cold and flu. They gave it to the rest of us.</a:t>
            </a:r>
            <a:endParaRPr lang="en-US" dirty="0"/>
          </a:p>
        </p:txBody>
      </p:sp>
    </p:spTree>
    <p:extLst>
      <p:ext uri="{BB962C8B-B14F-4D97-AF65-F5344CB8AC3E}">
        <p14:creationId xmlns:p14="http://schemas.microsoft.com/office/powerpoint/2010/main" val="196571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Arthur Sinclair (137-146)</a:t>
            </a:r>
            <a:endParaRPr lang="en-US" dirty="0"/>
          </a:p>
        </p:txBody>
      </p:sp>
      <p:sp>
        <p:nvSpPr>
          <p:cNvPr id="3" name="Content Placeholder 2"/>
          <p:cNvSpPr>
            <a:spLocks noGrp="1"/>
          </p:cNvSpPr>
          <p:nvPr>
            <p:ph idx="1"/>
          </p:nvPr>
        </p:nvSpPr>
        <p:spPr>
          <a:xfrm>
            <a:off x="914400" y="2057400"/>
            <a:ext cx="7315200" cy="3505200"/>
          </a:xfrm>
        </p:spPr>
        <p:txBody>
          <a:bodyPr>
            <a:normAutofit lnSpcReduction="10000"/>
          </a:bodyPr>
          <a:lstStyle/>
          <a:p>
            <a:r>
              <a:rPr lang="en-US" dirty="0" smtClean="0"/>
              <a:t>Director of </a:t>
            </a:r>
            <a:r>
              <a:rPr lang="en-US" dirty="0" err="1" smtClean="0"/>
              <a:t>DeStRes</a:t>
            </a:r>
            <a:r>
              <a:rPr lang="en-US" dirty="0" smtClean="0"/>
              <a:t> (created to solve problems within safe zone)</a:t>
            </a:r>
          </a:p>
          <a:p>
            <a:r>
              <a:rPr lang="en-US" dirty="0" smtClean="0"/>
              <a:t>138-139: “The first labor survey stated clearly that over 65 percent of the present civilian workforce were classified F-6, possessing no valued vocation.”</a:t>
            </a:r>
          </a:p>
          <a:p>
            <a:r>
              <a:rPr lang="en-US" dirty="0" smtClean="0"/>
              <a:t>140-141: “At first I thought this woman was being rude, degrading the instructor by refusing to use her title. I found out later that Mrs. Magda </a:t>
            </a:r>
            <a:r>
              <a:rPr lang="en-US" dirty="0" err="1" smtClean="0"/>
              <a:t>Antonova</a:t>
            </a:r>
            <a:r>
              <a:rPr lang="en-US" dirty="0" smtClean="0"/>
              <a:t> used to be this woman’s cleaning lady.”</a:t>
            </a:r>
          </a:p>
          <a:p>
            <a:r>
              <a:rPr lang="en-US" dirty="0" smtClean="0"/>
              <a:t>Truly important skills are overlooked too</a:t>
            </a:r>
          </a:p>
          <a:p>
            <a:pPr lvl="1"/>
            <a:r>
              <a:rPr lang="en-US" dirty="0" smtClean="0"/>
              <a:t>Survival calls for different skill sets</a:t>
            </a:r>
            <a:endParaRPr lang="en-US" dirty="0"/>
          </a:p>
        </p:txBody>
      </p:sp>
    </p:spTree>
    <p:extLst>
      <p:ext uri="{BB962C8B-B14F-4D97-AF65-F5344CB8AC3E}">
        <p14:creationId xmlns:p14="http://schemas.microsoft.com/office/powerpoint/2010/main" val="798788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1154097"/>
          </a:xfrm>
        </p:spPr>
        <p:txBody>
          <a:bodyPr/>
          <a:lstStyle/>
          <a:p>
            <a:r>
              <a:rPr lang="en-US" dirty="0" smtClean="0"/>
              <a:t>Roy Elliot (159-168)</a:t>
            </a:r>
            <a:endParaRPr lang="en-US" dirty="0"/>
          </a:p>
        </p:txBody>
      </p:sp>
      <p:sp>
        <p:nvSpPr>
          <p:cNvPr id="3" name="Content Placeholder 2"/>
          <p:cNvSpPr>
            <a:spLocks noGrp="1"/>
          </p:cNvSpPr>
          <p:nvPr>
            <p:ph idx="1"/>
          </p:nvPr>
        </p:nvSpPr>
        <p:spPr>
          <a:xfrm>
            <a:off x="914400" y="1981200"/>
            <a:ext cx="7315200" cy="3810000"/>
          </a:xfrm>
        </p:spPr>
        <p:txBody>
          <a:bodyPr>
            <a:normAutofit/>
          </a:bodyPr>
          <a:lstStyle/>
          <a:p>
            <a:r>
              <a:rPr lang="en-US" dirty="0" smtClean="0"/>
              <a:t>Director of propaganda films</a:t>
            </a:r>
          </a:p>
          <a:p>
            <a:r>
              <a:rPr lang="en-US" dirty="0" smtClean="0"/>
              <a:t>159: “It was helplessness, or at least, the perception of helplessness. I understood that feeling. I directed movies all my adult life. They called me the boy genius. The </a:t>
            </a:r>
            <a:r>
              <a:rPr lang="en-US" dirty="0" err="1" smtClean="0"/>
              <a:t>wunderkid</a:t>
            </a:r>
            <a:r>
              <a:rPr lang="en-US" dirty="0" smtClean="0"/>
              <a:t> who couldn’t fail, even though I’d done so often.”</a:t>
            </a:r>
          </a:p>
          <a:p>
            <a:r>
              <a:rPr lang="en-US" dirty="0" smtClean="0"/>
              <a:t>160: “Suddenly I was a nobody, an F-6. The world was going to hell and all my vaunted talents were powerless to stop it.”</a:t>
            </a:r>
          </a:p>
          <a:p>
            <a:r>
              <a:rPr lang="en-US" dirty="0" smtClean="0"/>
              <a:t>His tone is helpless (just like ADS, the mental disease he fought)</a:t>
            </a:r>
          </a:p>
          <a:p>
            <a:r>
              <a:rPr lang="en-US" dirty="0" smtClean="0"/>
              <a:t>Went from top of the world to nothing</a:t>
            </a:r>
          </a:p>
          <a:p>
            <a:pPr lvl="1"/>
            <a:r>
              <a:rPr lang="en-US" dirty="0" smtClean="0"/>
              <a:t>Important skills</a:t>
            </a:r>
            <a:endParaRPr lang="en-US" dirty="0"/>
          </a:p>
        </p:txBody>
      </p:sp>
    </p:spTree>
    <p:extLst>
      <p:ext uri="{BB962C8B-B14F-4D97-AF65-F5344CB8AC3E}">
        <p14:creationId xmlns:p14="http://schemas.microsoft.com/office/powerpoint/2010/main" val="301030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lstStyle/>
          <a:p>
            <a:r>
              <a:rPr lang="en-US" dirty="0" smtClean="0"/>
              <a:t>Todd </a:t>
            </a:r>
            <a:r>
              <a:rPr lang="en-US" dirty="0" err="1" smtClean="0"/>
              <a:t>Wanio</a:t>
            </a:r>
            <a:r>
              <a:rPr lang="en-US" dirty="0" smtClean="0"/>
              <a:t> (92-104, 315-327)</a:t>
            </a:r>
            <a:endParaRPr lang="en-US" dirty="0"/>
          </a:p>
        </p:txBody>
      </p:sp>
      <p:sp>
        <p:nvSpPr>
          <p:cNvPr id="3" name="Content Placeholder 2"/>
          <p:cNvSpPr>
            <a:spLocks noGrp="1"/>
          </p:cNvSpPr>
          <p:nvPr>
            <p:ph idx="1"/>
          </p:nvPr>
        </p:nvSpPr>
        <p:spPr>
          <a:xfrm>
            <a:off x="914400" y="1524000"/>
            <a:ext cx="7315200" cy="4419600"/>
          </a:xfrm>
        </p:spPr>
        <p:txBody>
          <a:bodyPr/>
          <a:lstStyle/>
          <a:p>
            <a:r>
              <a:rPr lang="en-US" dirty="0" smtClean="0"/>
              <a:t>Soldier; fought in Yonkers and in the retaking battles</a:t>
            </a:r>
          </a:p>
          <a:p>
            <a:r>
              <a:rPr lang="en-US" dirty="0" smtClean="0"/>
              <a:t>In his first section, he gives countless examples of ineffective methods to fight zombies</a:t>
            </a:r>
          </a:p>
          <a:p>
            <a:pPr lvl="1"/>
            <a:r>
              <a:rPr lang="en-US" dirty="0" smtClean="0"/>
              <a:t>MOPP4</a:t>
            </a:r>
          </a:p>
          <a:p>
            <a:pPr lvl="1"/>
            <a:r>
              <a:rPr lang="en-US" dirty="0" smtClean="0"/>
              <a:t>Projectile explosives</a:t>
            </a:r>
          </a:p>
          <a:p>
            <a:pPr lvl="1"/>
            <a:r>
              <a:rPr lang="en-US" dirty="0" smtClean="0"/>
              <a:t>Land Warrior</a:t>
            </a:r>
          </a:p>
          <a:p>
            <a:pPr lvl="1"/>
            <a:r>
              <a:rPr lang="en-US" dirty="0" smtClean="0"/>
              <a:t>Armor piercing rounds</a:t>
            </a:r>
          </a:p>
          <a:p>
            <a:r>
              <a:rPr lang="en-US" dirty="0" smtClean="0"/>
              <a:t>In his second section he talks about the effective ways to fight zombies</a:t>
            </a:r>
          </a:p>
          <a:p>
            <a:pPr lvl="1"/>
            <a:r>
              <a:rPr lang="en-US" dirty="0" smtClean="0"/>
              <a:t>BDUs</a:t>
            </a:r>
          </a:p>
          <a:p>
            <a:pPr lvl="1"/>
            <a:r>
              <a:rPr lang="en-US" dirty="0" smtClean="0"/>
              <a:t>Cherry PIE rounds</a:t>
            </a:r>
          </a:p>
          <a:p>
            <a:pPr lvl="1"/>
            <a:r>
              <a:rPr lang="en-US" dirty="0" smtClean="0"/>
              <a:t>Box formation</a:t>
            </a:r>
          </a:p>
          <a:p>
            <a:pPr lvl="1"/>
            <a:r>
              <a:rPr lang="en-US" dirty="0" smtClean="0"/>
              <a:t>Simplicity and continuity were key</a:t>
            </a:r>
            <a:endParaRPr lang="en-US" dirty="0"/>
          </a:p>
        </p:txBody>
      </p:sp>
    </p:spTree>
    <p:extLst>
      <p:ext uri="{BB962C8B-B14F-4D97-AF65-F5344CB8AC3E}">
        <p14:creationId xmlns:p14="http://schemas.microsoft.com/office/powerpoint/2010/main" val="2844578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Christina </a:t>
            </a:r>
            <a:r>
              <a:rPr lang="en-US" dirty="0" err="1" smtClean="0"/>
              <a:t>Eliopis</a:t>
            </a:r>
            <a:r>
              <a:rPr lang="en-US" dirty="0" smtClean="0"/>
              <a:t> (168-186)</a:t>
            </a:r>
            <a:endParaRPr lang="en-US" dirty="0"/>
          </a:p>
        </p:txBody>
      </p:sp>
      <p:sp>
        <p:nvSpPr>
          <p:cNvPr id="3" name="Content Placeholder 2"/>
          <p:cNvSpPr>
            <a:spLocks noGrp="1"/>
          </p:cNvSpPr>
          <p:nvPr>
            <p:ph idx="1"/>
          </p:nvPr>
        </p:nvSpPr>
        <p:spPr>
          <a:xfrm>
            <a:off x="914400" y="1905000"/>
            <a:ext cx="7315200" cy="3962400"/>
          </a:xfrm>
        </p:spPr>
        <p:txBody>
          <a:bodyPr/>
          <a:lstStyle/>
          <a:p>
            <a:r>
              <a:rPr lang="en-US" dirty="0" smtClean="0"/>
              <a:t>Crashed pilot who made her way through southern swampland to safety</a:t>
            </a:r>
          </a:p>
          <a:p>
            <a:r>
              <a:rPr lang="en-US" dirty="0" smtClean="0"/>
              <a:t>179: “That hit me hard, a lot harder than the little faceless kid. This guy had everything he needed to survive, everything except the will. I know that’s supposition. Maybe there was a wound I couldn’t see, hidden by his clothes or the advanced decomposition. But I knew it, leaning there with my face against the glass, looking at this monument to how easy it was to give up.”</a:t>
            </a:r>
          </a:p>
          <a:p>
            <a:r>
              <a:rPr lang="en-US" dirty="0" smtClean="0"/>
              <a:t>Materials are the only necessities to survive</a:t>
            </a:r>
          </a:p>
          <a:p>
            <a:pPr lvl="1"/>
            <a:r>
              <a:rPr lang="en-US" dirty="0" smtClean="0"/>
              <a:t>Mindset can be better than equipment</a:t>
            </a:r>
            <a:endParaRPr lang="en-US" dirty="0"/>
          </a:p>
        </p:txBody>
      </p:sp>
    </p:spTree>
    <p:extLst>
      <p:ext uri="{BB962C8B-B14F-4D97-AF65-F5344CB8AC3E}">
        <p14:creationId xmlns:p14="http://schemas.microsoft.com/office/powerpoint/2010/main" val="3800169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946212"/>
          </a:xfrm>
        </p:spPr>
        <p:txBody>
          <a:bodyPr/>
          <a:lstStyle/>
          <a:p>
            <a:r>
              <a:rPr lang="en-US" dirty="0" smtClean="0"/>
              <a:t>Fernando </a:t>
            </a:r>
            <a:r>
              <a:rPr lang="en-US" dirty="0" err="1" smtClean="0"/>
              <a:t>Olivero</a:t>
            </a:r>
            <a:r>
              <a:rPr lang="en-US" dirty="0" smtClean="0"/>
              <a:t> (21-28)</a:t>
            </a:r>
            <a:endParaRPr lang="en-US" dirty="0"/>
          </a:p>
        </p:txBody>
      </p:sp>
      <p:sp>
        <p:nvSpPr>
          <p:cNvPr id="3" name="Content Placeholder 2"/>
          <p:cNvSpPr>
            <a:spLocks noGrp="1"/>
          </p:cNvSpPr>
          <p:nvPr>
            <p:ph idx="1"/>
          </p:nvPr>
        </p:nvSpPr>
        <p:spPr>
          <a:xfrm>
            <a:off x="914400" y="1981200"/>
            <a:ext cx="7315200" cy="4343400"/>
          </a:xfrm>
        </p:spPr>
        <p:txBody>
          <a:bodyPr>
            <a:normAutofit/>
          </a:bodyPr>
          <a:lstStyle/>
          <a:p>
            <a:r>
              <a:rPr lang="en-US" dirty="0" smtClean="0"/>
              <a:t>Brazilian doctor taking refuge in the Amazon</a:t>
            </a:r>
          </a:p>
          <a:p>
            <a:r>
              <a:rPr lang="en-US" dirty="0" smtClean="0"/>
              <a:t>21: “</a:t>
            </a:r>
            <a:r>
              <a:rPr lang="en-US" i="1" dirty="0" smtClean="0"/>
              <a:t>[I arrive blindfolded, so as not to reveal my ‘hosts’’ location. Outsiders call them the </a:t>
            </a:r>
            <a:r>
              <a:rPr lang="en-US" i="1" dirty="0" err="1" smtClean="0"/>
              <a:t>Yanomami</a:t>
            </a:r>
            <a:r>
              <a:rPr lang="en-US" i="1" dirty="0" smtClean="0"/>
              <a:t>, ‘The Fierce People,’ and it is unknown whether their supposedly warlike nature or the fact that their village hangs suspended from the tallest trees was what allowed them to weather the crisis as well, if not better, than even the most industrialized nation.…]”</a:t>
            </a:r>
          </a:p>
          <a:p>
            <a:r>
              <a:rPr lang="en-US" dirty="0" smtClean="0"/>
              <a:t>A primitive jungle tribe survived the war</a:t>
            </a:r>
          </a:p>
          <a:p>
            <a:r>
              <a:rPr lang="en-US" dirty="0" smtClean="0"/>
              <a:t>Keys:</a:t>
            </a:r>
          </a:p>
          <a:p>
            <a:pPr lvl="1"/>
            <a:r>
              <a:rPr lang="en-US" dirty="0" smtClean="0"/>
              <a:t>Primitiveness</a:t>
            </a:r>
          </a:p>
          <a:p>
            <a:pPr lvl="1"/>
            <a:r>
              <a:rPr lang="en-US" dirty="0" smtClean="0"/>
              <a:t>Simplicity</a:t>
            </a:r>
          </a:p>
          <a:p>
            <a:pPr lvl="1"/>
            <a:r>
              <a:rPr lang="en-US" dirty="0" smtClean="0"/>
              <a:t>Bare necessities</a:t>
            </a:r>
            <a:endParaRPr lang="en-US" dirty="0"/>
          </a:p>
        </p:txBody>
      </p:sp>
    </p:spTree>
    <p:extLst>
      <p:ext uri="{BB962C8B-B14F-4D97-AF65-F5344CB8AC3E}">
        <p14:creationId xmlns:p14="http://schemas.microsoft.com/office/powerpoint/2010/main" val="402686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15200" cy="1154097"/>
          </a:xfrm>
        </p:spPr>
        <p:txBody>
          <a:bodyPr/>
          <a:lstStyle/>
          <a:p>
            <a:r>
              <a:rPr lang="en-US" dirty="0" smtClean="0"/>
              <a:t>Panic vs. Preparedness</a:t>
            </a:r>
            <a:endParaRPr lang="en-US" dirty="0"/>
          </a:p>
        </p:txBody>
      </p:sp>
      <p:sp>
        <p:nvSpPr>
          <p:cNvPr id="3" name="Content Placeholder 2"/>
          <p:cNvSpPr>
            <a:spLocks noGrp="1"/>
          </p:cNvSpPr>
          <p:nvPr>
            <p:ph idx="1"/>
          </p:nvPr>
        </p:nvSpPr>
        <p:spPr>
          <a:xfrm>
            <a:off x="914400" y="1828800"/>
            <a:ext cx="7315200" cy="3962400"/>
          </a:xfrm>
        </p:spPr>
        <p:txBody>
          <a:bodyPr>
            <a:normAutofit/>
          </a:bodyPr>
          <a:lstStyle/>
          <a:p>
            <a:r>
              <a:rPr lang="en-US" dirty="0" smtClean="0"/>
              <a:t>The context of a situation creates tone</a:t>
            </a:r>
          </a:p>
          <a:p>
            <a:r>
              <a:rPr lang="en-US" dirty="0" smtClean="0"/>
              <a:t>Both </a:t>
            </a:r>
            <a:r>
              <a:rPr lang="en-US" u="sng" dirty="0" smtClean="0"/>
              <a:t>A Walk in the Woods</a:t>
            </a:r>
            <a:r>
              <a:rPr lang="en-US" dirty="0" smtClean="0"/>
              <a:t> and </a:t>
            </a:r>
            <a:r>
              <a:rPr lang="en-US" u="sng" dirty="0" smtClean="0"/>
              <a:t>World War Z</a:t>
            </a:r>
            <a:r>
              <a:rPr lang="en-US" dirty="0" smtClean="0"/>
              <a:t> deal with survival situations, and gathering what is important to survive (and life in general)</a:t>
            </a:r>
          </a:p>
          <a:p>
            <a:pPr lvl="1"/>
            <a:r>
              <a:rPr lang="en-US" dirty="0" smtClean="0"/>
              <a:t>Bryson’s tone is created by his “preparedness”</a:t>
            </a:r>
          </a:p>
          <a:p>
            <a:pPr lvl="2"/>
            <a:r>
              <a:rPr lang="en-US" dirty="0" smtClean="0"/>
              <a:t>He has excess and unnecessary/wrong equipment</a:t>
            </a:r>
          </a:p>
          <a:p>
            <a:pPr lvl="2"/>
            <a:r>
              <a:rPr lang="en-US" dirty="0" smtClean="0"/>
              <a:t>Since he is prepared, however, he can approach it with comedy</a:t>
            </a:r>
          </a:p>
          <a:p>
            <a:pPr lvl="1"/>
            <a:r>
              <a:rPr lang="en-US" dirty="0" smtClean="0"/>
              <a:t>Brooks' tone is created by the panic present in his characters</a:t>
            </a:r>
          </a:p>
          <a:p>
            <a:pPr lvl="2"/>
            <a:r>
              <a:rPr lang="en-US" dirty="0" smtClean="0"/>
              <a:t>They were unprepared, and thus panicked (hence, “The Great Panic”)</a:t>
            </a:r>
          </a:p>
          <a:p>
            <a:pPr lvl="2"/>
            <a:r>
              <a:rPr lang="en-US" dirty="0" smtClean="0"/>
              <a:t>Their tone is more serious, even reaching helpless</a:t>
            </a:r>
          </a:p>
          <a:p>
            <a:r>
              <a:rPr lang="en-US" dirty="0" smtClean="0"/>
              <a:t>Each provides a commentary to what is truly important in life</a:t>
            </a:r>
          </a:p>
        </p:txBody>
      </p:sp>
    </p:spTree>
    <p:extLst>
      <p:ext uri="{BB962C8B-B14F-4D97-AF65-F5344CB8AC3E}">
        <p14:creationId xmlns:p14="http://schemas.microsoft.com/office/powerpoint/2010/main" val="16546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en-US" dirty="0" smtClean="0"/>
              <a:t>Continued</a:t>
            </a:r>
            <a:endParaRPr lang="en-US" dirty="0"/>
          </a:p>
        </p:txBody>
      </p:sp>
      <p:sp>
        <p:nvSpPr>
          <p:cNvPr id="3" name="Content Placeholder 2"/>
          <p:cNvSpPr>
            <a:spLocks noGrp="1"/>
          </p:cNvSpPr>
          <p:nvPr>
            <p:ph idx="1"/>
          </p:nvPr>
        </p:nvSpPr>
        <p:spPr>
          <a:xfrm>
            <a:off x="914400" y="1447800"/>
            <a:ext cx="7315200" cy="4343400"/>
          </a:xfrm>
        </p:spPr>
        <p:txBody>
          <a:bodyPr>
            <a:normAutofit fontScale="92500" lnSpcReduction="10000"/>
          </a:bodyPr>
          <a:lstStyle/>
          <a:p>
            <a:r>
              <a:rPr lang="en-US" dirty="0" smtClean="0"/>
              <a:t>The panic vs. preparedness issue can deem to a person what is actually important</a:t>
            </a:r>
          </a:p>
          <a:p>
            <a:pPr lvl="1"/>
            <a:r>
              <a:rPr lang="en-US" dirty="0" smtClean="0"/>
              <a:t>Panicked people are likely to take the wrong things</a:t>
            </a:r>
          </a:p>
          <a:p>
            <a:pPr lvl="1"/>
            <a:r>
              <a:rPr lang="en-US" dirty="0" smtClean="0"/>
              <a:t>Prepared people are likely to take too much</a:t>
            </a:r>
          </a:p>
          <a:p>
            <a:pPr lvl="1"/>
            <a:r>
              <a:rPr lang="en-US" dirty="0" smtClean="0"/>
              <a:t>Panicked people will save material items (heirlooms, prized possessions, etc.) in dire situations</a:t>
            </a:r>
          </a:p>
          <a:p>
            <a:pPr lvl="1"/>
            <a:r>
              <a:rPr lang="en-US" dirty="0" smtClean="0"/>
              <a:t>Prepared people will save supplies (water, food, survival items) in dire situations</a:t>
            </a:r>
          </a:p>
          <a:p>
            <a:pPr lvl="1"/>
            <a:r>
              <a:rPr lang="en-US" dirty="0" smtClean="0"/>
              <a:t>Panicked people will act on basic primal instincts</a:t>
            </a:r>
          </a:p>
          <a:p>
            <a:pPr lvl="1"/>
            <a:r>
              <a:rPr lang="en-US" dirty="0" smtClean="0"/>
              <a:t>Prepared people could have a false sense of security</a:t>
            </a:r>
          </a:p>
          <a:p>
            <a:r>
              <a:rPr lang="en-US" dirty="0" smtClean="0"/>
              <a:t>The point of satire?</a:t>
            </a:r>
          </a:p>
          <a:p>
            <a:pPr lvl="1"/>
            <a:r>
              <a:rPr lang="en-US" dirty="0" smtClean="0"/>
              <a:t>Brooks displays what people think is important, and how it could hurt or help them</a:t>
            </a:r>
          </a:p>
          <a:p>
            <a:pPr lvl="1"/>
            <a:r>
              <a:rPr lang="en-US" dirty="0" smtClean="0"/>
              <a:t>The satire calls us to evaluate that in our own lives</a:t>
            </a:r>
          </a:p>
          <a:p>
            <a:pPr lvl="1"/>
            <a:r>
              <a:rPr lang="en-US" dirty="0" smtClean="0"/>
              <a:t>What do we really </a:t>
            </a:r>
            <a:r>
              <a:rPr lang="en-US" b="1" u="sng" dirty="0" smtClean="0"/>
              <a:t>need</a:t>
            </a:r>
            <a:r>
              <a:rPr lang="en-US" dirty="0" smtClean="0"/>
              <a:t> in life?</a:t>
            </a:r>
          </a:p>
          <a:p>
            <a:pPr lvl="1"/>
            <a:endParaRPr lang="en-US" dirty="0" smtClean="0"/>
          </a:p>
          <a:p>
            <a:pPr lvl="1"/>
            <a:endParaRPr lang="en-US" dirty="0"/>
          </a:p>
        </p:txBody>
      </p:sp>
    </p:spTree>
    <p:extLst>
      <p:ext uri="{BB962C8B-B14F-4D97-AF65-F5344CB8AC3E}">
        <p14:creationId xmlns:p14="http://schemas.microsoft.com/office/powerpoint/2010/main" val="4110949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15200" cy="1154097"/>
          </a:xfrm>
        </p:spPr>
        <p:txBody>
          <a:bodyPr/>
          <a:lstStyle/>
          <a:p>
            <a:r>
              <a:rPr lang="en-US" dirty="0" smtClean="0"/>
              <a:t>Lost at Sea!</a:t>
            </a:r>
            <a:endParaRPr lang="en-US" dirty="0"/>
          </a:p>
        </p:txBody>
      </p:sp>
      <p:sp>
        <p:nvSpPr>
          <p:cNvPr id="3" name="Content Placeholder 2"/>
          <p:cNvSpPr>
            <a:spLocks noGrp="1"/>
          </p:cNvSpPr>
          <p:nvPr>
            <p:ph idx="1"/>
          </p:nvPr>
        </p:nvSpPr>
        <p:spPr>
          <a:xfrm>
            <a:off x="914400" y="1600200"/>
            <a:ext cx="7467600" cy="4648200"/>
          </a:xfrm>
        </p:spPr>
        <p:txBody>
          <a:bodyPr>
            <a:normAutofit fontScale="92500" lnSpcReduction="20000"/>
          </a:bodyPr>
          <a:lstStyle/>
          <a:p>
            <a:r>
              <a:rPr lang="en-US" dirty="0"/>
              <a:t>You are adrift on a private yacht in the South Pacific. As a consequence of a fire of unknown </a:t>
            </a:r>
            <a:r>
              <a:rPr lang="en-US" dirty="0" smtClean="0"/>
              <a:t>origin</a:t>
            </a:r>
            <a:r>
              <a:rPr lang="en-US" dirty="0"/>
              <a:t>, much of the yacht and its contents have been destroyed. The yacht is now slowly sinking. </a:t>
            </a:r>
            <a:r>
              <a:rPr lang="en-US" dirty="0" smtClean="0"/>
              <a:t>Your </a:t>
            </a:r>
            <a:r>
              <a:rPr lang="en-US" dirty="0"/>
              <a:t>location is unclear because of the destruction of critical navigational equipment and </a:t>
            </a:r>
            <a:r>
              <a:rPr lang="en-US" dirty="0" smtClean="0"/>
              <a:t>because </a:t>
            </a:r>
            <a:r>
              <a:rPr lang="en-US" dirty="0"/>
              <a:t>you and the crew were distracted trying to bring the fire under control. Your best </a:t>
            </a:r>
            <a:r>
              <a:rPr lang="en-US" dirty="0" smtClean="0"/>
              <a:t>estimate </a:t>
            </a:r>
            <a:r>
              <a:rPr lang="en-US" dirty="0"/>
              <a:t>is that you are approximately one thousand miles south-southwest of the nearest land</a:t>
            </a:r>
            <a:r>
              <a:rPr lang="en-US" dirty="0" smtClean="0"/>
              <a:t>.</a:t>
            </a:r>
          </a:p>
          <a:p>
            <a:r>
              <a:rPr lang="en-US" dirty="0"/>
              <a:t>Below is a list of fifteen items that are intact and undamaged after the fire. In addition to these </a:t>
            </a:r>
            <a:r>
              <a:rPr lang="en-US" dirty="0" smtClean="0"/>
              <a:t>articles</a:t>
            </a:r>
            <a:r>
              <a:rPr lang="en-US" dirty="0"/>
              <a:t>, you have a serviceable, rubber life raft with oars large enough to carry yourself, the </a:t>
            </a:r>
            <a:r>
              <a:rPr lang="en-US" dirty="0" smtClean="0"/>
              <a:t>crew</a:t>
            </a:r>
            <a:r>
              <a:rPr lang="en-US" dirty="0"/>
              <a:t>, and all the items listed below. The total contents of all survivors’ pockets are a package of </a:t>
            </a:r>
            <a:r>
              <a:rPr lang="en-US" dirty="0" smtClean="0"/>
              <a:t>cigarettes</a:t>
            </a:r>
            <a:r>
              <a:rPr lang="en-US" dirty="0"/>
              <a:t>, several books of matches, and five one-dollar bills</a:t>
            </a:r>
            <a:r>
              <a:rPr lang="en-US" dirty="0" smtClean="0"/>
              <a:t>.</a:t>
            </a:r>
          </a:p>
          <a:p>
            <a:r>
              <a:rPr lang="en-US" dirty="0"/>
              <a:t>Your task is to rank the fifteen items below in terms of their importance to your survival. Place </a:t>
            </a:r>
            <a:r>
              <a:rPr lang="en-US" dirty="0" smtClean="0"/>
              <a:t>the </a:t>
            </a:r>
            <a:r>
              <a:rPr lang="en-US" dirty="0"/>
              <a:t>number 1 by the most important item, the number 2 by the second most important, and so on </a:t>
            </a:r>
            <a:r>
              <a:rPr lang="en-US" dirty="0" smtClean="0"/>
              <a:t>through </a:t>
            </a:r>
            <a:r>
              <a:rPr lang="en-US" dirty="0"/>
              <a:t>number 15, the least important.</a:t>
            </a:r>
          </a:p>
        </p:txBody>
      </p:sp>
    </p:spTree>
    <p:extLst>
      <p:ext uri="{BB962C8B-B14F-4D97-AF65-F5344CB8AC3E}">
        <p14:creationId xmlns:p14="http://schemas.microsoft.com/office/powerpoint/2010/main" val="29229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lstStyle/>
          <a:p>
            <a:r>
              <a:rPr lang="en-US" dirty="0" smtClean="0"/>
              <a:t>Citations</a:t>
            </a:r>
            <a:endParaRPr lang="en-US" dirty="0"/>
          </a:p>
        </p:txBody>
      </p:sp>
      <p:sp>
        <p:nvSpPr>
          <p:cNvPr id="3" name="Content Placeholder 2"/>
          <p:cNvSpPr>
            <a:spLocks noGrp="1"/>
          </p:cNvSpPr>
          <p:nvPr>
            <p:ph idx="1"/>
          </p:nvPr>
        </p:nvSpPr>
        <p:spPr>
          <a:xfrm>
            <a:off x="914400" y="1828800"/>
            <a:ext cx="7315200" cy="4419600"/>
          </a:xfrm>
        </p:spPr>
        <p:txBody>
          <a:bodyPr>
            <a:normAutofit/>
          </a:bodyPr>
          <a:lstStyle/>
          <a:p>
            <a:pPr marL="45720" indent="0">
              <a:buNone/>
            </a:pPr>
            <a:r>
              <a:rPr lang="en-US" dirty="0"/>
              <a:t>Brooks, Max. World War Z. London: Duckworth, 2007. Print.</a:t>
            </a:r>
          </a:p>
          <a:p>
            <a:pPr marL="45720" indent="0">
              <a:buNone/>
            </a:pPr>
            <a:r>
              <a:rPr lang="en-US" dirty="0" smtClean="0"/>
              <a:t>Brooks</a:t>
            </a:r>
            <a:r>
              <a:rPr lang="en-US" dirty="0"/>
              <a:t>, Max. The Zombie Survival Guide: Complete </a:t>
            </a:r>
            <a:r>
              <a:rPr lang="en-US" dirty="0" smtClean="0"/>
              <a:t>Protection	 </a:t>
            </a:r>
            <a:r>
              <a:rPr lang="en-US" dirty="0"/>
              <a:t>from the Living Dead. New York: Three Rivers, 2003. </a:t>
            </a:r>
            <a:r>
              <a:rPr lang="en-US" dirty="0" smtClean="0"/>
              <a:t>	Print</a:t>
            </a:r>
            <a:r>
              <a:rPr lang="en-US" dirty="0"/>
              <a:t>.</a:t>
            </a:r>
          </a:p>
          <a:p>
            <a:pPr marL="45720" indent="0">
              <a:buNone/>
            </a:pPr>
            <a:r>
              <a:rPr lang="en-US" dirty="0" smtClean="0"/>
              <a:t>Bryson, Bill. A Walk in the Woods. London: Doubleday, 1997.	Print.</a:t>
            </a:r>
          </a:p>
          <a:p>
            <a:pPr marL="45720" indent="0">
              <a:buNone/>
            </a:pPr>
            <a:r>
              <a:rPr lang="en-US" dirty="0" smtClean="0"/>
              <a:t>"</a:t>
            </a:r>
            <a:r>
              <a:rPr lang="en-US" dirty="0"/>
              <a:t>Lost at Sea Survival Test." </a:t>
            </a:r>
            <a:r>
              <a:rPr lang="en-US" dirty="0" smtClean="0"/>
              <a:t>Leadership </a:t>
            </a:r>
            <a:r>
              <a:rPr lang="en-US" dirty="0"/>
              <a:t>Center at </a:t>
            </a:r>
            <a:r>
              <a:rPr lang="en-US" dirty="0" smtClean="0"/>
              <a:t>Washington	State </a:t>
            </a:r>
            <a:r>
              <a:rPr lang="en-US" dirty="0"/>
              <a:t>University, </a:t>
            </a:r>
            <a:r>
              <a:rPr lang="en-US" dirty="0" err="1"/>
              <a:t>n.d.</a:t>
            </a:r>
            <a:r>
              <a:rPr lang="en-US" dirty="0"/>
              <a:t> Web. 25 Jan. 2014. </a:t>
            </a:r>
            <a:r>
              <a:rPr lang="en-US" dirty="0" smtClean="0"/>
              <a:t> 	http</a:t>
            </a:r>
            <a:r>
              <a:rPr lang="en-US" dirty="0"/>
              <a:t>://</a:t>
            </a:r>
            <a:r>
              <a:rPr lang="en-US" dirty="0" smtClean="0"/>
              <a:t>dsa.csupomona.edu/osl/studentmanual/files/Lost	_</a:t>
            </a:r>
            <a:r>
              <a:rPr lang="en-US" dirty="0"/>
              <a:t>At_Sea_327.pdf</a:t>
            </a:r>
          </a:p>
          <a:p>
            <a:pPr marL="45720" indent="0">
              <a:buNone/>
            </a:pPr>
            <a:r>
              <a:rPr lang="en-US" dirty="0" err="1" smtClean="0"/>
              <a:t>Zombieland</a:t>
            </a:r>
            <a:r>
              <a:rPr lang="en-US" dirty="0"/>
              <a:t>. Dir. Ruben Fleischer. </a:t>
            </a:r>
            <a:r>
              <a:rPr lang="en-US" dirty="0" err="1"/>
              <a:t>Perf</a:t>
            </a:r>
            <a:r>
              <a:rPr lang="en-US" dirty="0"/>
              <a:t>. Jesse Eisenberg, </a:t>
            </a:r>
            <a:r>
              <a:rPr lang="en-US" dirty="0" smtClean="0"/>
              <a:t>	Emma </a:t>
            </a:r>
            <a:r>
              <a:rPr lang="en-US" dirty="0"/>
              <a:t>Stone, Woody Harrelson. Sony Pictures Home </a:t>
            </a:r>
            <a:r>
              <a:rPr lang="en-US" dirty="0" smtClean="0"/>
              <a:t>	Entertainment</a:t>
            </a:r>
            <a:r>
              <a:rPr lang="en-US" dirty="0"/>
              <a:t>, 2009.</a:t>
            </a:r>
          </a:p>
        </p:txBody>
      </p:sp>
    </p:spTree>
    <p:extLst>
      <p:ext uri="{BB962C8B-B14F-4D97-AF65-F5344CB8AC3E}">
        <p14:creationId xmlns:p14="http://schemas.microsoft.com/office/powerpoint/2010/main" val="1217661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4448175"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131706"/>
            <a:ext cx="3663221"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11954" r="23236"/>
          <a:stretch/>
        </p:blipFill>
        <p:spPr bwMode="auto">
          <a:xfrm>
            <a:off x="5715000" y="3352800"/>
            <a:ext cx="3161391" cy="291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9040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would survive?</a:t>
            </a:r>
            <a:endParaRPr lang="en-US" dirty="0"/>
          </a:p>
        </p:txBody>
      </p:sp>
      <p:sp>
        <p:nvSpPr>
          <p:cNvPr id="3" name="Content Placeholder 2"/>
          <p:cNvSpPr>
            <a:spLocks noGrp="1"/>
          </p:cNvSpPr>
          <p:nvPr>
            <p:ph idx="1"/>
          </p:nvPr>
        </p:nvSpPr>
        <p:spPr/>
        <p:txBody>
          <a:bodyPr/>
          <a:lstStyle/>
          <a:p>
            <a:r>
              <a:rPr lang="en-US" dirty="0" smtClean="0"/>
              <a:t>What is your number 1 item?</a:t>
            </a:r>
          </a:p>
          <a:p>
            <a:r>
              <a:rPr lang="en-US" dirty="0" smtClean="0"/>
              <a:t>Your </a:t>
            </a:r>
            <a:r>
              <a:rPr lang="en-US" dirty="0"/>
              <a:t>n</a:t>
            </a:r>
            <a:r>
              <a:rPr lang="en-US" dirty="0" smtClean="0"/>
              <a:t>umber 15?</a:t>
            </a:r>
          </a:p>
          <a:p>
            <a:r>
              <a:rPr lang="en-US" dirty="0" smtClean="0"/>
              <a:t>Debate!</a:t>
            </a:r>
          </a:p>
          <a:p>
            <a:r>
              <a:rPr lang="en-US" dirty="0" smtClean="0"/>
              <a:t>Check results</a:t>
            </a:r>
          </a:p>
        </p:txBody>
      </p:sp>
    </p:spTree>
    <p:extLst>
      <p:ext uri="{BB962C8B-B14F-4D97-AF65-F5344CB8AC3E}">
        <p14:creationId xmlns:p14="http://schemas.microsoft.com/office/powerpoint/2010/main" val="3542500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en-US" dirty="0" smtClean="0"/>
              <a:t>Survival Expert List &amp; Rationale</a:t>
            </a:r>
            <a:endParaRPr lang="en-US" dirty="0"/>
          </a:p>
        </p:txBody>
      </p:sp>
      <p:sp>
        <p:nvSpPr>
          <p:cNvPr id="3" name="Content Placeholder 2"/>
          <p:cNvSpPr>
            <a:spLocks noGrp="1"/>
          </p:cNvSpPr>
          <p:nvPr>
            <p:ph idx="1"/>
          </p:nvPr>
        </p:nvSpPr>
        <p:spPr>
          <a:xfrm>
            <a:off x="304800" y="1371600"/>
            <a:ext cx="8610600" cy="5105399"/>
          </a:xfrm>
        </p:spPr>
        <p:txBody>
          <a:bodyPr numCol="2">
            <a:normAutofit fontScale="92500" lnSpcReduction="10000"/>
          </a:bodyPr>
          <a:lstStyle/>
          <a:p>
            <a:pPr marL="502920" indent="-457200">
              <a:buFont typeface="+mj-lt"/>
              <a:buAutoNum type="arabicPeriod"/>
            </a:pPr>
            <a:r>
              <a:rPr lang="en-US" dirty="0" smtClean="0"/>
              <a:t>Shaving mirror: critical for signaling air rescue</a:t>
            </a:r>
          </a:p>
          <a:p>
            <a:pPr marL="502920" indent="-457200">
              <a:buFont typeface="+mj-lt"/>
              <a:buAutoNum type="arabicPeriod"/>
            </a:pPr>
            <a:r>
              <a:rPr lang="en-US" dirty="0" smtClean="0"/>
              <a:t>Two-gallon can of oil/gas mixture: critical for signaling; can float on water and ignite with a dollar and a match</a:t>
            </a:r>
          </a:p>
          <a:p>
            <a:pPr marL="502920" indent="-457200">
              <a:buFont typeface="+mj-lt"/>
              <a:buAutoNum type="arabicPeriod"/>
            </a:pPr>
            <a:r>
              <a:rPr lang="en-US" dirty="0" smtClean="0"/>
              <a:t>Five-gallon can of water: necessary for rehydration</a:t>
            </a:r>
          </a:p>
          <a:p>
            <a:pPr marL="502920" indent="-457200">
              <a:buFont typeface="+mj-lt"/>
              <a:buAutoNum type="arabicPeriod"/>
            </a:pPr>
            <a:r>
              <a:rPr lang="en-US" dirty="0" smtClean="0"/>
              <a:t>US Army C rations: basic food intake</a:t>
            </a:r>
          </a:p>
          <a:p>
            <a:pPr marL="502920" indent="-457200">
              <a:buFont typeface="+mj-lt"/>
              <a:buAutoNum type="arabicPeriod"/>
            </a:pPr>
            <a:r>
              <a:rPr lang="en-US" dirty="0" smtClean="0"/>
              <a:t>20 sq. ft. of plastic: utilized to collect rain water; shelter from elements</a:t>
            </a:r>
          </a:p>
          <a:p>
            <a:pPr marL="502920" indent="-457200">
              <a:buFont typeface="+mj-lt"/>
              <a:buAutoNum type="arabicPeriod"/>
            </a:pPr>
            <a:r>
              <a:rPr lang="en-US" dirty="0" smtClean="0"/>
              <a:t>Chocolate bars: reserve food source</a:t>
            </a:r>
          </a:p>
          <a:p>
            <a:pPr marL="502920" indent="-457200">
              <a:buFont typeface="+mj-lt"/>
              <a:buAutoNum type="arabicPeriod"/>
            </a:pPr>
            <a:r>
              <a:rPr lang="en-US" dirty="0" smtClean="0"/>
              <a:t>Fishing kit: “one bird in hand..” no guarantee to catch anything</a:t>
            </a:r>
          </a:p>
          <a:p>
            <a:pPr marL="502920" indent="-457200">
              <a:buFont typeface="+mj-lt"/>
              <a:buAutoNum type="arabicPeriod"/>
            </a:pPr>
            <a:r>
              <a:rPr lang="en-US" dirty="0" smtClean="0"/>
              <a:t>Nylon rope: can lash equipment together to keep from falling overboard</a:t>
            </a:r>
          </a:p>
          <a:p>
            <a:pPr marL="502920" indent="-457200">
              <a:buFont typeface="+mj-lt"/>
              <a:buAutoNum type="arabicPeriod"/>
            </a:pPr>
            <a:r>
              <a:rPr lang="en-US" dirty="0" smtClean="0"/>
              <a:t>Floating cushion: rescue device if someone fell overboard</a:t>
            </a:r>
          </a:p>
          <a:p>
            <a:pPr marL="502920" indent="-457200">
              <a:buFont typeface="+mj-lt"/>
              <a:buAutoNum type="arabicPeriod"/>
            </a:pPr>
            <a:r>
              <a:rPr lang="en-US" dirty="0" smtClean="0"/>
              <a:t>Shark repellent: obvious</a:t>
            </a:r>
          </a:p>
          <a:p>
            <a:pPr marL="502920" indent="-457200">
              <a:buFont typeface="+mj-lt"/>
              <a:buAutoNum type="arabicPeriod"/>
            </a:pPr>
            <a:r>
              <a:rPr lang="en-US" dirty="0" smtClean="0"/>
              <a:t>160-pf Rum: possible antiseptic; will cause dehydration if ingested</a:t>
            </a:r>
          </a:p>
          <a:p>
            <a:pPr marL="502920" indent="-457200">
              <a:buFont typeface="+mj-lt"/>
              <a:buAutoNum type="arabicPeriod"/>
            </a:pPr>
            <a:r>
              <a:rPr lang="en-US" dirty="0" smtClean="0"/>
              <a:t>Transistor radio: of little use, our of range of transmitters</a:t>
            </a:r>
          </a:p>
          <a:p>
            <a:pPr marL="502920" indent="-457200">
              <a:buFont typeface="+mj-lt"/>
              <a:buAutoNum type="arabicPeriod"/>
            </a:pPr>
            <a:r>
              <a:rPr lang="en-US" dirty="0" smtClean="0"/>
              <a:t>Maps of Pacific: useless without navigation equipment</a:t>
            </a:r>
          </a:p>
          <a:p>
            <a:pPr marL="502920" indent="-457200">
              <a:buFont typeface="+mj-lt"/>
              <a:buAutoNum type="arabicPeriod"/>
            </a:pPr>
            <a:r>
              <a:rPr lang="en-US" dirty="0" smtClean="0"/>
              <a:t>Mosquito netting: no mosquitoes in mid-Pacific</a:t>
            </a:r>
          </a:p>
          <a:p>
            <a:pPr marL="502920" indent="-457200">
              <a:buFont typeface="+mj-lt"/>
              <a:buAutoNum type="arabicPeriod"/>
            </a:pPr>
            <a:r>
              <a:rPr lang="en-US" dirty="0" smtClean="0"/>
              <a:t>Sextant: without tables and chronometer, useless</a:t>
            </a:r>
          </a:p>
          <a:p>
            <a:pPr marL="45720" indent="0">
              <a:buNone/>
            </a:pPr>
            <a:endParaRPr lang="en-US" dirty="0"/>
          </a:p>
        </p:txBody>
      </p:sp>
    </p:spTree>
    <p:extLst>
      <p:ext uri="{BB962C8B-B14F-4D97-AF65-F5344CB8AC3E}">
        <p14:creationId xmlns:p14="http://schemas.microsoft.com/office/powerpoint/2010/main" val="516749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normAutofit fontScale="90000"/>
          </a:bodyPr>
          <a:lstStyle/>
          <a:p>
            <a:r>
              <a:rPr lang="en-US" i="1" dirty="0" smtClean="0"/>
              <a:t>A Walk in the Woods</a:t>
            </a:r>
            <a:r>
              <a:rPr lang="en-US" dirty="0" smtClean="0"/>
              <a:t>, Bill Bryson</a:t>
            </a:r>
            <a:endParaRPr lang="en-US" i="1" dirty="0"/>
          </a:p>
        </p:txBody>
      </p:sp>
      <p:sp>
        <p:nvSpPr>
          <p:cNvPr id="3" name="Content Placeholder 2"/>
          <p:cNvSpPr>
            <a:spLocks noGrp="1"/>
          </p:cNvSpPr>
          <p:nvPr>
            <p:ph idx="1"/>
          </p:nvPr>
        </p:nvSpPr>
        <p:spPr>
          <a:xfrm>
            <a:off x="914400" y="2057400"/>
            <a:ext cx="7315200" cy="4191000"/>
          </a:xfrm>
        </p:spPr>
        <p:txBody>
          <a:bodyPr>
            <a:normAutofit lnSpcReduction="10000"/>
          </a:bodyPr>
          <a:lstStyle/>
          <a:p>
            <a:r>
              <a:rPr lang="en-US" dirty="0" smtClean="0"/>
              <a:t>Main Focus: Bryson talking about buying his equipment</a:t>
            </a:r>
          </a:p>
          <a:p>
            <a:pPr lvl="1"/>
            <a:r>
              <a:rPr lang="en-US" dirty="0" smtClean="0"/>
              <a:t>What is he really saying?</a:t>
            </a:r>
          </a:p>
          <a:p>
            <a:pPr lvl="1"/>
            <a:r>
              <a:rPr lang="en-US" dirty="0" smtClean="0"/>
              <a:t>Tone?</a:t>
            </a:r>
          </a:p>
          <a:p>
            <a:pPr lvl="1"/>
            <a:r>
              <a:rPr lang="en-US" dirty="0" smtClean="0"/>
              <a:t>Diction?</a:t>
            </a:r>
          </a:p>
          <a:p>
            <a:pPr lvl="1"/>
            <a:r>
              <a:rPr lang="en-US" dirty="0" smtClean="0"/>
              <a:t>Satirical/rhetorical devices?</a:t>
            </a:r>
          </a:p>
          <a:p>
            <a:pPr lvl="1"/>
            <a:r>
              <a:rPr lang="en-US" dirty="0" smtClean="0"/>
              <a:t>Examples</a:t>
            </a:r>
          </a:p>
          <a:p>
            <a:r>
              <a:rPr lang="en-US" dirty="0" smtClean="0"/>
              <a:t>Our examples</a:t>
            </a:r>
          </a:p>
          <a:p>
            <a:pPr lvl="1"/>
            <a:r>
              <a:rPr lang="en-US" dirty="0"/>
              <a:t>Understatement: “It seemed to me a trifle </a:t>
            </a:r>
            <a:r>
              <a:rPr lang="en-US" dirty="0" err="1"/>
              <a:t>overfastidious</a:t>
            </a:r>
            <a:r>
              <a:rPr lang="en-US" dirty="0"/>
              <a:t> to choose one sleeping bag over another because it weighed three ounces less…” (12)</a:t>
            </a:r>
          </a:p>
          <a:p>
            <a:pPr lvl="1"/>
            <a:r>
              <a:rPr lang="en-US" dirty="0" smtClean="0"/>
              <a:t>Sarcasm: “Does it have a bottom in it?” (14)</a:t>
            </a:r>
          </a:p>
          <a:p>
            <a:pPr lvl="1"/>
            <a:r>
              <a:rPr lang="en-US" dirty="0" smtClean="0"/>
              <a:t>Hyperbole: “I ended up with enough equipment to bring full employment to a vale of </a:t>
            </a:r>
            <a:r>
              <a:rPr lang="en-US" dirty="0" err="1" smtClean="0"/>
              <a:t>sherpas</a:t>
            </a:r>
            <a:r>
              <a:rPr lang="en-US" dirty="0" smtClean="0"/>
              <a:t>…” (14)</a:t>
            </a:r>
          </a:p>
        </p:txBody>
      </p:sp>
    </p:spTree>
    <p:extLst>
      <p:ext uri="{BB962C8B-B14F-4D97-AF65-F5344CB8AC3E}">
        <p14:creationId xmlns:p14="http://schemas.microsoft.com/office/powerpoint/2010/main" val="179135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lstStyle/>
          <a:p>
            <a:r>
              <a:rPr lang="en-US" dirty="0" smtClean="0"/>
              <a:t>Writing Again</a:t>
            </a:r>
            <a:endParaRPr lang="en-US" dirty="0"/>
          </a:p>
        </p:txBody>
      </p:sp>
      <p:sp>
        <p:nvSpPr>
          <p:cNvPr id="3" name="Content Placeholder 2"/>
          <p:cNvSpPr>
            <a:spLocks noGrp="1"/>
          </p:cNvSpPr>
          <p:nvPr>
            <p:ph idx="1"/>
          </p:nvPr>
        </p:nvSpPr>
        <p:spPr>
          <a:xfrm>
            <a:off x="914400" y="1676400"/>
            <a:ext cx="7315200" cy="4572000"/>
          </a:xfrm>
        </p:spPr>
        <p:txBody>
          <a:bodyPr>
            <a:normAutofit fontScale="92500" lnSpcReduction="20000"/>
          </a:bodyPr>
          <a:lstStyle/>
          <a:p>
            <a:r>
              <a:rPr lang="en-US" dirty="0" smtClean="0"/>
              <a:t>Writing assignment: </a:t>
            </a:r>
          </a:p>
          <a:p>
            <a:pPr lvl="1"/>
            <a:r>
              <a:rPr lang="en-US" dirty="0" smtClean="0"/>
              <a:t>Using your </a:t>
            </a:r>
            <a:r>
              <a:rPr lang="en-US" b="1" u="sng" dirty="0" smtClean="0"/>
              <a:t>list of most frequently used items</a:t>
            </a:r>
            <a:r>
              <a:rPr lang="en-US" dirty="0" smtClean="0"/>
              <a:t>, and </a:t>
            </a:r>
            <a:r>
              <a:rPr lang="en-US" b="1" u="sng" dirty="0" smtClean="0"/>
              <a:t>Bryson’s tone</a:t>
            </a:r>
            <a:r>
              <a:rPr lang="en-US" b="1" dirty="0" smtClean="0"/>
              <a:t> </a:t>
            </a:r>
            <a:r>
              <a:rPr lang="en-US" dirty="0" smtClean="0"/>
              <a:t>(comical/cynical), write about your family preparing to head north during the “Great Panic” (like </a:t>
            </a:r>
            <a:r>
              <a:rPr lang="en-US" dirty="0" err="1" smtClean="0"/>
              <a:t>Jesika</a:t>
            </a:r>
            <a:r>
              <a:rPr lang="en-US" dirty="0" smtClean="0"/>
              <a:t> Hendricks). Either take note of items your family brought that were unnecessary, or items that another family brought that were unnecessary.</a:t>
            </a:r>
          </a:p>
          <a:p>
            <a:pPr lvl="1"/>
            <a:r>
              <a:rPr lang="en-US" dirty="0" smtClean="0"/>
              <a:t>Don’t forget to use your list!</a:t>
            </a:r>
          </a:p>
          <a:p>
            <a:r>
              <a:rPr lang="en-US" dirty="0" smtClean="0"/>
              <a:t>Consider using the following satirical devices</a:t>
            </a:r>
          </a:p>
          <a:p>
            <a:pPr lvl="1"/>
            <a:r>
              <a:rPr lang="en-US" dirty="0" smtClean="0"/>
              <a:t>Sarcasm</a:t>
            </a:r>
          </a:p>
          <a:p>
            <a:pPr lvl="1"/>
            <a:r>
              <a:rPr lang="en-US" dirty="0" smtClean="0"/>
              <a:t>Hyperbole/overstatement</a:t>
            </a:r>
          </a:p>
          <a:p>
            <a:pPr lvl="1"/>
            <a:r>
              <a:rPr lang="en-US" dirty="0" smtClean="0"/>
              <a:t>Litotes/understatement</a:t>
            </a:r>
          </a:p>
          <a:p>
            <a:pPr lvl="1"/>
            <a:r>
              <a:rPr lang="en-US" dirty="0" smtClean="0"/>
              <a:t>Farce</a:t>
            </a:r>
          </a:p>
          <a:p>
            <a:pPr lvl="1"/>
            <a:r>
              <a:rPr lang="en-US" dirty="0" smtClean="0"/>
              <a:t>Oxymoron</a:t>
            </a:r>
          </a:p>
          <a:p>
            <a:pPr lvl="1"/>
            <a:r>
              <a:rPr lang="en-US" dirty="0" smtClean="0"/>
              <a:t>Repartee</a:t>
            </a:r>
          </a:p>
          <a:p>
            <a:pPr lvl="1"/>
            <a:r>
              <a:rPr lang="en-US" dirty="0" err="1" smtClean="0"/>
              <a:t>Paralipsis</a:t>
            </a:r>
            <a:endParaRPr lang="en-US" dirty="0" smtClean="0"/>
          </a:p>
          <a:p>
            <a:pPr lvl="1"/>
            <a:r>
              <a:rPr lang="en-US" dirty="0" smtClean="0"/>
              <a:t>Caricature</a:t>
            </a:r>
          </a:p>
          <a:p>
            <a:pPr lvl="1"/>
            <a:r>
              <a:rPr lang="en-US" dirty="0" smtClean="0"/>
              <a:t>Euphemism</a:t>
            </a:r>
          </a:p>
          <a:p>
            <a:pPr lvl="1"/>
            <a:endParaRPr lang="en-US" dirty="0"/>
          </a:p>
        </p:txBody>
      </p:sp>
    </p:spTree>
    <p:extLst>
      <p:ext uri="{BB962C8B-B14F-4D97-AF65-F5344CB8AC3E}">
        <p14:creationId xmlns:p14="http://schemas.microsoft.com/office/powerpoint/2010/main" val="2545888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lstStyle/>
          <a:p>
            <a:r>
              <a:rPr lang="en-US" dirty="0" smtClean="0"/>
              <a:t>Example</a:t>
            </a:r>
            <a:endParaRPr lang="en-US" dirty="0"/>
          </a:p>
        </p:txBody>
      </p:sp>
      <p:sp>
        <p:nvSpPr>
          <p:cNvPr id="3" name="Content Placeholder 2"/>
          <p:cNvSpPr>
            <a:spLocks noGrp="1"/>
          </p:cNvSpPr>
          <p:nvPr>
            <p:ph idx="1"/>
          </p:nvPr>
        </p:nvSpPr>
        <p:spPr>
          <a:xfrm>
            <a:off x="914400" y="1981200"/>
            <a:ext cx="7315200" cy="4038600"/>
          </a:xfrm>
        </p:spPr>
        <p:txBody>
          <a:bodyPr>
            <a:normAutofit lnSpcReduction="10000"/>
          </a:bodyPr>
          <a:lstStyle/>
          <a:p>
            <a:pPr marL="45720" indent="0">
              <a:buNone/>
            </a:pPr>
            <a:r>
              <a:rPr lang="en-US" dirty="0" smtClean="0"/>
              <a:t>Mom just simply insisted that Dad and I grab the grandfather clock, and load it on top of the car. I’m really glad that we spent the extra 37 minutes that we could have been escaping picking it up, carrying from room to room and out the door, then lifting on top of the car! I wouldn’t want our ancestors, after passing the clock from generation to generation, to die at the hands of the zombies apocalypse too. Although it was extremely heavy, not in the least bit agile, and completely unable to tell time, if there were two or three zombies that just happened to be laying down in a line, completely oblivious to our presence, in its shadow, that thing could easily be pushed over and gain itself a nice triple-kill. And maybe some day it would make a lovely piece of decorative firewood! Don’t know what we would have done without the clock!</a:t>
            </a:r>
            <a:endParaRPr lang="en-US" dirty="0"/>
          </a:p>
        </p:txBody>
      </p:sp>
    </p:spTree>
    <p:extLst>
      <p:ext uri="{BB962C8B-B14F-4D97-AF65-F5344CB8AC3E}">
        <p14:creationId xmlns:p14="http://schemas.microsoft.com/office/powerpoint/2010/main" val="2201957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lstStyle/>
          <a:p>
            <a:r>
              <a:rPr lang="en-US" i="1" dirty="0" smtClean="0"/>
              <a:t>World War Z</a:t>
            </a:r>
            <a:r>
              <a:rPr lang="en-US" dirty="0" smtClean="0"/>
              <a:t>, Max Brooks</a:t>
            </a:r>
            <a:endParaRPr lang="en-US" i="1" dirty="0"/>
          </a:p>
        </p:txBody>
      </p:sp>
      <p:sp>
        <p:nvSpPr>
          <p:cNvPr id="3" name="Content Placeholder 2"/>
          <p:cNvSpPr>
            <a:spLocks noGrp="1"/>
          </p:cNvSpPr>
          <p:nvPr>
            <p:ph idx="1"/>
          </p:nvPr>
        </p:nvSpPr>
        <p:spPr>
          <a:xfrm>
            <a:off x="914400" y="1828800"/>
            <a:ext cx="7315200" cy="3886200"/>
          </a:xfrm>
        </p:spPr>
        <p:txBody>
          <a:bodyPr>
            <a:normAutofit/>
          </a:bodyPr>
          <a:lstStyle/>
          <a:p>
            <a:r>
              <a:rPr lang="en-US" dirty="0" smtClean="0"/>
              <a:t>Main Focus: satire on what is important in life (especially to survive)</a:t>
            </a:r>
          </a:p>
          <a:p>
            <a:pPr lvl="1"/>
            <a:r>
              <a:rPr lang="en-US" dirty="0" smtClean="0"/>
              <a:t>Compare/contrast his satire to Bryson’s views</a:t>
            </a:r>
          </a:p>
          <a:p>
            <a:pPr lvl="1"/>
            <a:r>
              <a:rPr lang="en-US" dirty="0" smtClean="0"/>
              <a:t>Tone is everything!</a:t>
            </a:r>
          </a:p>
          <a:p>
            <a:r>
              <a:rPr lang="en-US" dirty="0" smtClean="0"/>
              <a:t>Examples</a:t>
            </a:r>
          </a:p>
          <a:p>
            <a:pPr lvl="1"/>
            <a:r>
              <a:rPr lang="en-US" dirty="0" err="1" smtClean="0"/>
              <a:t>Jesika</a:t>
            </a:r>
            <a:r>
              <a:rPr lang="en-US" dirty="0" smtClean="0"/>
              <a:t> Hendricks</a:t>
            </a:r>
          </a:p>
          <a:p>
            <a:pPr lvl="1"/>
            <a:r>
              <a:rPr lang="en-US" dirty="0" smtClean="0"/>
              <a:t>Arthur Sinclair</a:t>
            </a:r>
          </a:p>
          <a:p>
            <a:pPr lvl="1"/>
            <a:r>
              <a:rPr lang="en-US" dirty="0"/>
              <a:t>Roy Elliot</a:t>
            </a:r>
          </a:p>
          <a:p>
            <a:pPr lvl="1"/>
            <a:r>
              <a:rPr lang="en-US" dirty="0" smtClean="0"/>
              <a:t>Todd </a:t>
            </a:r>
            <a:r>
              <a:rPr lang="en-US" dirty="0" err="1" smtClean="0"/>
              <a:t>Wanio</a:t>
            </a:r>
            <a:endParaRPr lang="en-US" dirty="0"/>
          </a:p>
          <a:p>
            <a:pPr lvl="1"/>
            <a:r>
              <a:rPr lang="en-US" dirty="0" smtClean="0"/>
              <a:t>Christina </a:t>
            </a:r>
            <a:r>
              <a:rPr lang="en-US" dirty="0" err="1" smtClean="0"/>
              <a:t>Eliopis</a:t>
            </a:r>
            <a:endParaRPr lang="en-US" dirty="0" smtClean="0"/>
          </a:p>
          <a:p>
            <a:pPr lvl="1"/>
            <a:r>
              <a:rPr lang="en-US" dirty="0" smtClean="0"/>
              <a:t>Fernando </a:t>
            </a:r>
            <a:r>
              <a:rPr lang="en-US" dirty="0" err="1" smtClean="0"/>
              <a:t>Olivero</a:t>
            </a:r>
            <a:endParaRPr lang="en-US" dirty="0"/>
          </a:p>
          <a:p>
            <a:pPr lvl="1"/>
            <a:endParaRPr lang="en-US" dirty="0"/>
          </a:p>
        </p:txBody>
      </p:sp>
    </p:spTree>
    <p:extLst>
      <p:ext uri="{BB962C8B-B14F-4D97-AF65-F5344CB8AC3E}">
        <p14:creationId xmlns:p14="http://schemas.microsoft.com/office/powerpoint/2010/main" val="95154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2360</TotalTime>
  <Words>1724</Words>
  <Application>Microsoft Office PowerPoint</Application>
  <PresentationFormat>On-screen Show (4:3)</PresentationFormat>
  <Paragraphs>162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Get to Writing!</vt:lpstr>
      <vt:lpstr>Lost at Sea!</vt:lpstr>
      <vt:lpstr>PowerPoint Presentation</vt:lpstr>
      <vt:lpstr>Who would survive?</vt:lpstr>
      <vt:lpstr>Survival Expert List &amp; Rationale</vt:lpstr>
      <vt:lpstr>A Walk in the Woods, Bill Bryson</vt:lpstr>
      <vt:lpstr>Writing Again</vt:lpstr>
      <vt:lpstr>Example</vt:lpstr>
      <vt:lpstr>World War Z, Max Brooks</vt:lpstr>
      <vt:lpstr>Side Note: Tone is EVERYTHING</vt:lpstr>
      <vt:lpstr>Jesika Hendricks (123)</vt:lpstr>
      <vt:lpstr>Jesika Henricks (126)</vt:lpstr>
      <vt:lpstr>Arthur Sinclair (137-146)</vt:lpstr>
      <vt:lpstr>Roy Elliot (159-168)</vt:lpstr>
      <vt:lpstr>Todd Wanio (92-104, 315-327)</vt:lpstr>
      <vt:lpstr>Christina Eliopis (168-186)</vt:lpstr>
      <vt:lpstr>Fernando Olivero (21-28)</vt:lpstr>
      <vt:lpstr>Panic vs. Preparedness</vt:lpstr>
      <vt:lpstr>Continued</vt:lpstr>
      <vt:lpstr>Citations</vt:lpstr>
    </vt:vector>
  </TitlesOfParts>
  <Company>Moeller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Shaffer, Michael 2014</dc:creator>
  <cp:lastModifiedBy>Eble, Eric (Faculty)</cp:lastModifiedBy>
  <cp:revision>24</cp:revision>
  <dcterms:created xsi:type="dcterms:W3CDTF">2014-01-29T22:00:50Z</dcterms:created>
  <dcterms:modified xsi:type="dcterms:W3CDTF">2014-02-18T00:48:30Z</dcterms:modified>
</cp:coreProperties>
</file>