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0" r:id="rId4"/>
    <p:sldId id="268" r:id="rId5"/>
    <p:sldId id="259" r:id="rId6"/>
    <p:sldId id="271" r:id="rId7"/>
    <p:sldId id="269" r:id="rId8"/>
    <p:sldId id="258" r:id="rId9"/>
    <p:sldId id="263" r:id="rId10"/>
    <p:sldId id="273" r:id="rId11"/>
    <p:sldId id="275" r:id="rId12"/>
    <p:sldId id="274" r:id="rId13"/>
    <p:sldId id="276" r:id="rId14"/>
    <p:sldId id="277" r:id="rId15"/>
    <p:sldId id="266" r:id="rId16"/>
    <p:sldId id="272" r:id="rId17"/>
    <p:sldId id="267" r:id="rId18"/>
    <p:sldId id="265"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70" d="100"/>
          <a:sy n="70" d="100"/>
        </p:scale>
        <p:origin x="-125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A1CEA-55D8-4EE3-9682-E8B7441EE78D}"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A1CEA-55D8-4EE3-9682-E8B7441EE78D}"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A1CEA-55D8-4EE3-9682-E8B7441EE78D}"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A1CEA-55D8-4EE3-9682-E8B7441EE78D}"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A1CEA-55D8-4EE3-9682-E8B7441EE78D}"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A1CEA-55D8-4EE3-9682-E8B7441EE78D}"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5A1CEA-55D8-4EE3-9682-E8B7441EE78D}"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A1CEA-55D8-4EE3-9682-E8B7441EE78D}"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A1CEA-55D8-4EE3-9682-E8B7441EE78D}"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FA5AB-3386-4506-BCA8-F5B0F50987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A1CEA-55D8-4EE3-9682-E8B7441EE78D}"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FA5AB-3386-4506-BCA8-F5B0F509870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A5A1CEA-55D8-4EE3-9682-E8B7441EE78D}" type="datetimeFigureOut">
              <a:rPr lang="en-US" smtClean="0"/>
              <a:t>2/27/2014</a:t>
            </a:fld>
            <a:endParaRPr lang="en-US"/>
          </a:p>
        </p:txBody>
      </p:sp>
      <p:sp>
        <p:nvSpPr>
          <p:cNvPr id="9" name="Slide Number Placeholder 8"/>
          <p:cNvSpPr>
            <a:spLocks noGrp="1"/>
          </p:cNvSpPr>
          <p:nvPr>
            <p:ph type="sldNum" sz="quarter" idx="11"/>
          </p:nvPr>
        </p:nvSpPr>
        <p:spPr/>
        <p:txBody>
          <a:bodyPr/>
          <a:lstStyle/>
          <a:p>
            <a:fld id="{53CFA5AB-3386-4506-BCA8-F5B0F509870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3CFA5AB-3386-4506-BCA8-F5B0F509870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A5A1CEA-55D8-4EE3-9682-E8B7441EE78D}" type="datetimeFigureOut">
              <a:rPr lang="en-US" smtClean="0"/>
              <a:t>2/27/2014</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0YOh-rpvjY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9gspElv1yvc" TargetMode="External"/><Relationship Id="rId2" Type="http://schemas.openxmlformats.org/officeDocument/2006/relationships/hyperlink" Target="http://www.youtube.com/watch?v=sJSimKDRU7Q" TargetMode="External"/><Relationship Id="rId1" Type="http://schemas.openxmlformats.org/officeDocument/2006/relationships/slideLayout" Target="../slideLayouts/slideLayout2.xml"/><Relationship Id="rId4" Type="http://schemas.openxmlformats.org/officeDocument/2006/relationships/hyperlink" Target="http://www.youtube.com/watch?v=K7L5QByvXO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b="1" dirty="0" smtClean="0"/>
              <a:t>Propaganda </a:t>
            </a:r>
            <a:endParaRPr lang="en-US" sz="8800" b="1" dirty="0"/>
          </a:p>
        </p:txBody>
      </p:sp>
      <p:sp>
        <p:nvSpPr>
          <p:cNvPr id="3" name="Subtitle 2"/>
          <p:cNvSpPr>
            <a:spLocks noGrp="1"/>
          </p:cNvSpPr>
          <p:nvPr>
            <p:ph type="subTitle" idx="1"/>
          </p:nvPr>
        </p:nvSpPr>
        <p:spPr/>
        <p:txBody>
          <a:bodyPr>
            <a:normAutofit/>
          </a:bodyPr>
          <a:lstStyle/>
          <a:p>
            <a:r>
              <a:rPr lang="en-US" sz="2100" dirty="0" smtClean="0">
                <a:solidFill>
                  <a:schemeClr val="tx1"/>
                </a:solidFill>
              </a:rPr>
              <a:t>Nick Reed, Tyler Schumacher, Jack Kunkel, Scott Rumsey</a:t>
            </a:r>
            <a:endParaRPr lang="en-US" sz="2100" dirty="0">
              <a:solidFill>
                <a:schemeClr val="tx1"/>
              </a:solidFill>
            </a:endParaRPr>
          </a:p>
        </p:txBody>
      </p:sp>
      <p:pic>
        <p:nvPicPr>
          <p:cNvPr id="1026" name="Picture 2" descr="http://ts3.mm.bing.net/th?id=H.4680300145346915&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9"/>
            <a:ext cx="2323887" cy="2893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3.mm.bing.net/th?id=H.4594460947973808&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887" y="2176"/>
            <a:ext cx="2229940" cy="2895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restock.com/uploads/blog/2008/propagandaposters/us_propaganda-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704" y="2176"/>
            <a:ext cx="2245296" cy="28934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3.mm.bing.net/th?id=H.4991878499402661&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827" y="-8709"/>
            <a:ext cx="2344877" cy="290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6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Breckinridge Scott</a:t>
            </a:r>
            <a:endParaRPr lang="en-US" b="1" dirty="0"/>
          </a:p>
        </p:txBody>
      </p:sp>
      <p:sp>
        <p:nvSpPr>
          <p:cNvPr id="3" name="Content Placeholder 2"/>
          <p:cNvSpPr>
            <a:spLocks noGrp="1"/>
          </p:cNvSpPr>
          <p:nvPr>
            <p:ph idx="1"/>
          </p:nvPr>
        </p:nvSpPr>
        <p:spPr>
          <a:xfrm>
            <a:off x="457200" y="1295400"/>
            <a:ext cx="7620000" cy="5257800"/>
          </a:xfrm>
        </p:spPr>
        <p:txBody>
          <a:bodyPr>
            <a:normAutofit fontScale="62500" lnSpcReduction="20000"/>
          </a:bodyPr>
          <a:lstStyle/>
          <a:p>
            <a:r>
              <a:rPr lang="en-US" sz="2900" dirty="0"/>
              <a:t>“People are selling the fear of you having to live without their products”. </a:t>
            </a:r>
          </a:p>
          <a:p>
            <a:pPr marL="114300" indent="0">
              <a:buNone/>
            </a:pPr>
            <a:r>
              <a:rPr lang="en-US" sz="2900" dirty="0"/>
              <a:t/>
            </a:r>
            <a:br>
              <a:rPr lang="en-US" sz="2900" dirty="0"/>
            </a:br>
            <a:endParaRPr lang="en-US" sz="2900" dirty="0"/>
          </a:p>
          <a:p>
            <a:r>
              <a:rPr lang="en-US" sz="2900" dirty="0"/>
              <a:t>“Fear is the most basic emotion we have. Fear is primal. Fear sells. That was my mantra: “Fear Sells”.”</a:t>
            </a:r>
          </a:p>
          <a:p>
            <a:pPr marL="114300" indent="0">
              <a:buNone/>
            </a:pPr>
            <a:r>
              <a:rPr lang="en-US" sz="2900" dirty="0"/>
              <a:t/>
            </a:r>
            <a:br>
              <a:rPr lang="en-US" sz="2900" dirty="0"/>
            </a:br>
            <a:endParaRPr lang="en-US" sz="2900" dirty="0"/>
          </a:p>
          <a:p>
            <a:r>
              <a:rPr lang="en-US" sz="2900" dirty="0"/>
              <a:t>“You know how many people made money on these scares? Shit, I made my first million on useless anti-radiation pills during the dirty bomb scares.”</a:t>
            </a:r>
          </a:p>
          <a:p>
            <a:pPr marL="114300" indent="0">
              <a:buNone/>
            </a:pPr>
            <a:r>
              <a:rPr lang="en-US" sz="2900" dirty="0"/>
              <a:t/>
            </a:r>
            <a:br>
              <a:rPr lang="en-US" sz="2900" dirty="0"/>
            </a:br>
            <a:endParaRPr lang="en-US" sz="2900" dirty="0"/>
          </a:p>
          <a:p>
            <a:r>
              <a:rPr lang="en-US" sz="2900" dirty="0"/>
              <a:t>“That guy in Florida who said he’d been bitten but survived because he was taking Phalanx? OH! </a:t>
            </a:r>
            <a:r>
              <a:rPr lang="en-US" sz="2900" b="1" dirty="0"/>
              <a:t>[He stands, mimes the act of frantic fortification.] </a:t>
            </a:r>
            <a:r>
              <a:rPr lang="en-US" sz="2900" dirty="0"/>
              <a:t>God </a:t>
            </a:r>
            <a:r>
              <a:rPr lang="en-US" sz="2900" dirty="0" err="1"/>
              <a:t>freakin</a:t>
            </a:r>
            <a:r>
              <a:rPr lang="en-US" sz="2900" dirty="0"/>
              <a:t>’ bless that dumbass, whoever he was</a:t>
            </a:r>
          </a:p>
          <a:p>
            <a:pPr marL="114300" indent="0">
              <a:buNone/>
            </a:pPr>
            <a:r>
              <a:rPr lang="en-US" sz="2900" dirty="0"/>
              <a:t/>
            </a:r>
            <a:br>
              <a:rPr lang="en-US" sz="2900" dirty="0"/>
            </a:br>
            <a:endParaRPr lang="en-US" sz="2900" dirty="0"/>
          </a:p>
          <a:p>
            <a:r>
              <a:rPr lang="en-US" sz="2900" dirty="0"/>
              <a:t>“Shit, you </a:t>
            </a:r>
            <a:r>
              <a:rPr lang="en-US" sz="2900" dirty="0" err="1"/>
              <a:t>wanna</a:t>
            </a:r>
            <a:r>
              <a:rPr lang="en-US" sz="2900" dirty="0"/>
              <a:t> blame someone, why not start with all the sheep who forked over their greenbacks without bothering to do a little responsible research. I never held a gun to their heads. They made the choice themselves. They’re the bad guys, not me. I never directly hurt anybody, and if anybody was stupid enough to get themselves hurt, boo-fuckin-</a:t>
            </a:r>
            <a:r>
              <a:rPr lang="en-US" sz="2900" dirty="0" err="1"/>
              <a:t>hoo</a:t>
            </a:r>
            <a:r>
              <a:rPr lang="en-US" sz="2900" dirty="0"/>
              <a:t>.</a:t>
            </a:r>
          </a:p>
          <a:p>
            <a:endParaRPr lang="en-US" dirty="0"/>
          </a:p>
        </p:txBody>
      </p:sp>
    </p:spTree>
    <p:extLst>
      <p:ext uri="{BB962C8B-B14F-4D97-AF65-F5344CB8AC3E}">
        <p14:creationId xmlns:p14="http://schemas.microsoft.com/office/powerpoint/2010/main" val="92364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Breckinridge Scott</a:t>
            </a:r>
            <a:endParaRPr lang="en-US" b="1" dirty="0"/>
          </a:p>
        </p:txBody>
      </p:sp>
      <p:sp>
        <p:nvSpPr>
          <p:cNvPr id="3" name="Content Placeholder 2"/>
          <p:cNvSpPr>
            <a:spLocks noGrp="1"/>
          </p:cNvSpPr>
          <p:nvPr>
            <p:ph idx="1"/>
          </p:nvPr>
        </p:nvSpPr>
        <p:spPr>
          <a:xfrm>
            <a:off x="457200" y="1295400"/>
            <a:ext cx="7620000" cy="5181600"/>
          </a:xfrm>
        </p:spPr>
        <p:txBody>
          <a:bodyPr>
            <a:normAutofit fontScale="77500" lnSpcReduction="20000"/>
          </a:bodyPr>
          <a:lstStyle/>
          <a:p>
            <a:r>
              <a:rPr lang="en-US" sz="2300" dirty="0"/>
              <a:t>“People are selling the </a:t>
            </a:r>
            <a:r>
              <a:rPr lang="en-US" sz="2300" b="1" dirty="0">
                <a:solidFill>
                  <a:srgbClr val="FF0000"/>
                </a:solidFill>
              </a:rPr>
              <a:t>fear</a:t>
            </a:r>
            <a:r>
              <a:rPr lang="en-US" sz="2300" dirty="0"/>
              <a:t> of you having to live without their products”. </a:t>
            </a:r>
          </a:p>
          <a:p>
            <a:pPr marL="114300" indent="0">
              <a:buNone/>
            </a:pPr>
            <a:r>
              <a:rPr lang="en-US" sz="2300" dirty="0"/>
              <a:t/>
            </a:r>
            <a:br>
              <a:rPr lang="en-US" sz="2300" dirty="0"/>
            </a:br>
            <a:endParaRPr lang="en-US" sz="2300" dirty="0"/>
          </a:p>
          <a:p>
            <a:r>
              <a:rPr lang="en-US" sz="2300" dirty="0"/>
              <a:t>“</a:t>
            </a:r>
            <a:r>
              <a:rPr lang="en-US" sz="2300" b="1" dirty="0">
                <a:solidFill>
                  <a:srgbClr val="FF0000"/>
                </a:solidFill>
              </a:rPr>
              <a:t>Fear</a:t>
            </a:r>
            <a:r>
              <a:rPr lang="en-US" sz="2300" dirty="0"/>
              <a:t> is the most basic emotion we have. Fear is </a:t>
            </a:r>
            <a:r>
              <a:rPr lang="en-US" sz="2300" b="1" dirty="0">
                <a:solidFill>
                  <a:srgbClr val="FF0000"/>
                </a:solidFill>
              </a:rPr>
              <a:t>primal</a:t>
            </a:r>
            <a:r>
              <a:rPr lang="en-US" sz="2300" dirty="0"/>
              <a:t>. Fear sells. That was my mantra: “Fear Sells”.”</a:t>
            </a:r>
          </a:p>
          <a:p>
            <a:pPr marL="114300" indent="0">
              <a:buNone/>
            </a:pPr>
            <a:r>
              <a:rPr lang="en-US" sz="2300" dirty="0"/>
              <a:t/>
            </a:r>
            <a:br>
              <a:rPr lang="en-US" sz="2300" dirty="0"/>
            </a:br>
            <a:endParaRPr lang="en-US" sz="2300" dirty="0"/>
          </a:p>
          <a:p>
            <a:r>
              <a:rPr lang="en-US" sz="2300" dirty="0"/>
              <a:t>“You know how many people made money on these scares? Shit, I made my first million on </a:t>
            </a:r>
            <a:r>
              <a:rPr lang="en-US" sz="2300" b="1" dirty="0">
                <a:solidFill>
                  <a:srgbClr val="FF0000"/>
                </a:solidFill>
              </a:rPr>
              <a:t>useless </a:t>
            </a:r>
            <a:r>
              <a:rPr lang="en-US" sz="2300" dirty="0"/>
              <a:t>anti-radiation pills during the dirty bomb scares.”</a:t>
            </a:r>
          </a:p>
          <a:p>
            <a:pPr marL="114300" indent="0">
              <a:buNone/>
            </a:pPr>
            <a:r>
              <a:rPr lang="en-US" sz="2300" dirty="0"/>
              <a:t/>
            </a:r>
            <a:br>
              <a:rPr lang="en-US" sz="2300" dirty="0"/>
            </a:br>
            <a:endParaRPr lang="en-US" sz="2300" dirty="0"/>
          </a:p>
          <a:p>
            <a:r>
              <a:rPr lang="en-US" sz="2300" dirty="0"/>
              <a:t>“That guy in Florida who said he’d been bitten but survived because he was taking Phalanx? OH! </a:t>
            </a:r>
            <a:r>
              <a:rPr lang="en-US" sz="2300" b="1" dirty="0"/>
              <a:t>[He stands, mimes the act of frantic </a:t>
            </a:r>
            <a:r>
              <a:rPr lang="en-US" sz="2300" b="1" dirty="0">
                <a:solidFill>
                  <a:srgbClr val="FF0000"/>
                </a:solidFill>
              </a:rPr>
              <a:t>fortification</a:t>
            </a:r>
            <a:r>
              <a:rPr lang="en-US" sz="2300" b="1" dirty="0"/>
              <a:t>.] </a:t>
            </a:r>
            <a:r>
              <a:rPr lang="en-US" sz="2300" dirty="0"/>
              <a:t>God </a:t>
            </a:r>
            <a:r>
              <a:rPr lang="en-US" sz="2300" dirty="0" err="1"/>
              <a:t>freakin</a:t>
            </a:r>
            <a:r>
              <a:rPr lang="en-US" sz="2300" dirty="0"/>
              <a:t>’ bless that </a:t>
            </a:r>
            <a:r>
              <a:rPr lang="en-US" sz="2300" b="1" dirty="0">
                <a:solidFill>
                  <a:srgbClr val="FF0000"/>
                </a:solidFill>
              </a:rPr>
              <a:t>dumbass</a:t>
            </a:r>
            <a:r>
              <a:rPr lang="en-US" sz="2300" dirty="0"/>
              <a:t>, whoever he </a:t>
            </a:r>
            <a:r>
              <a:rPr lang="en-US" sz="2300" dirty="0" smtClean="0"/>
              <a:t>was.</a:t>
            </a:r>
            <a:endParaRPr lang="en-US" sz="2300" dirty="0"/>
          </a:p>
          <a:p>
            <a:pPr marL="114300" indent="0">
              <a:buNone/>
            </a:pPr>
            <a:r>
              <a:rPr lang="en-US" sz="2300" dirty="0"/>
              <a:t/>
            </a:r>
            <a:br>
              <a:rPr lang="en-US" sz="2300" dirty="0"/>
            </a:br>
            <a:endParaRPr lang="en-US" sz="2300" dirty="0"/>
          </a:p>
          <a:p>
            <a:r>
              <a:rPr lang="en-US" sz="2300" dirty="0"/>
              <a:t>“Shit, you </a:t>
            </a:r>
            <a:r>
              <a:rPr lang="en-US" sz="2300" dirty="0" err="1"/>
              <a:t>wanna</a:t>
            </a:r>
            <a:r>
              <a:rPr lang="en-US" sz="2300" dirty="0"/>
              <a:t> blame someone, why not start with all the</a:t>
            </a:r>
            <a:r>
              <a:rPr lang="en-US" sz="2300" b="1" dirty="0">
                <a:solidFill>
                  <a:srgbClr val="FF0000"/>
                </a:solidFill>
              </a:rPr>
              <a:t> sheep </a:t>
            </a:r>
            <a:r>
              <a:rPr lang="en-US" sz="2300" dirty="0"/>
              <a:t>who forked over their </a:t>
            </a:r>
            <a:r>
              <a:rPr lang="en-US" sz="2300" b="1" dirty="0">
                <a:solidFill>
                  <a:srgbClr val="FF0000"/>
                </a:solidFill>
              </a:rPr>
              <a:t>greenbacks</a:t>
            </a:r>
            <a:r>
              <a:rPr lang="en-US" sz="2300" dirty="0"/>
              <a:t> without bothering to do a little responsible research. I never held a </a:t>
            </a:r>
            <a:r>
              <a:rPr lang="en-US" sz="2300" b="1" dirty="0">
                <a:solidFill>
                  <a:srgbClr val="FF0000"/>
                </a:solidFill>
              </a:rPr>
              <a:t>gun to their heads</a:t>
            </a:r>
            <a:r>
              <a:rPr lang="en-US" sz="2300" dirty="0"/>
              <a:t>. They made the choice themselves. They’re the </a:t>
            </a:r>
            <a:r>
              <a:rPr lang="en-US" sz="2300" b="1" dirty="0">
                <a:solidFill>
                  <a:srgbClr val="FF0000"/>
                </a:solidFill>
              </a:rPr>
              <a:t>bad guys</a:t>
            </a:r>
            <a:r>
              <a:rPr lang="en-US" sz="2300" dirty="0"/>
              <a:t>, not me. I never directly hurt anybody, and if anybody was </a:t>
            </a:r>
            <a:r>
              <a:rPr lang="en-US" sz="2300" b="1" dirty="0">
                <a:solidFill>
                  <a:srgbClr val="FF0000"/>
                </a:solidFill>
              </a:rPr>
              <a:t>stupid </a:t>
            </a:r>
            <a:r>
              <a:rPr lang="en-US" sz="2300" dirty="0"/>
              <a:t>enough to get themselves hurt, </a:t>
            </a:r>
            <a:r>
              <a:rPr lang="en-US" sz="2300" b="1" dirty="0">
                <a:solidFill>
                  <a:srgbClr val="FF0000"/>
                </a:solidFill>
              </a:rPr>
              <a:t>boo-fuckin-</a:t>
            </a:r>
            <a:r>
              <a:rPr lang="en-US" sz="2300" b="1" dirty="0" err="1">
                <a:solidFill>
                  <a:srgbClr val="FF0000"/>
                </a:solidFill>
              </a:rPr>
              <a:t>hoo</a:t>
            </a:r>
            <a:r>
              <a:rPr lang="en-US" sz="2300" dirty="0"/>
              <a:t>.</a:t>
            </a:r>
          </a:p>
          <a:p>
            <a:endParaRPr lang="en-US" dirty="0"/>
          </a:p>
        </p:txBody>
      </p:sp>
    </p:spTree>
    <p:extLst>
      <p:ext uri="{BB962C8B-B14F-4D97-AF65-F5344CB8AC3E}">
        <p14:creationId xmlns:p14="http://schemas.microsoft.com/office/powerpoint/2010/main" val="200778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Roy Elliot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point is it worked. It made a difference, and it gave me a job for the rest of the war.”</a:t>
            </a:r>
          </a:p>
          <a:p>
            <a:r>
              <a:rPr lang="en-US" dirty="0"/>
              <a:t/>
            </a:r>
            <a:br>
              <a:rPr lang="en-US" dirty="0"/>
            </a:br>
            <a:endParaRPr lang="en-US" dirty="0"/>
          </a:p>
          <a:p>
            <a:r>
              <a:rPr lang="en-US" dirty="0"/>
              <a:t>“But it didn’t matter. The movie was such a hit that I was asked to do a whole series. I called it “Wonder Weapons,” seven films on our military’s cutting edge technology, none of which made any strategic difference, but all were psychological war winners.”</a:t>
            </a:r>
          </a:p>
          <a:p>
            <a:r>
              <a:rPr lang="en-US" dirty="0"/>
              <a:t/>
            </a:r>
            <a:br>
              <a:rPr lang="en-US" dirty="0"/>
            </a:br>
            <a:endParaRPr lang="en-US" dirty="0"/>
          </a:p>
          <a:p>
            <a:r>
              <a:rPr lang="en-US" dirty="0"/>
              <a:t>“A lie? It’s okay. You can say it. Yes, there were lies and sometimes that’s not a bad thing. Lies are neither bad nor good. Like a fire they can keep you warm or burn you to death, depending on how they’re used.” </a:t>
            </a:r>
          </a:p>
          <a:p>
            <a:r>
              <a:rPr lang="en-US" dirty="0"/>
              <a:t/>
            </a:r>
            <a:br>
              <a:rPr lang="en-US" dirty="0"/>
            </a:br>
            <a:endParaRPr lang="en-US" dirty="0"/>
          </a:p>
          <a:p>
            <a:r>
              <a:rPr lang="en-US" dirty="0"/>
              <a:t>“There’s a word for that kind of lie. Hope.”</a:t>
            </a:r>
          </a:p>
          <a:p>
            <a:endParaRPr lang="en-US" dirty="0"/>
          </a:p>
        </p:txBody>
      </p:sp>
    </p:spTree>
    <p:extLst>
      <p:ext uri="{BB962C8B-B14F-4D97-AF65-F5344CB8AC3E}">
        <p14:creationId xmlns:p14="http://schemas.microsoft.com/office/powerpoint/2010/main" val="3656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Roy Elliot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point is </a:t>
            </a:r>
            <a:r>
              <a:rPr lang="en-US" b="1" dirty="0">
                <a:solidFill>
                  <a:srgbClr val="FF0000"/>
                </a:solidFill>
              </a:rPr>
              <a:t>it worked</a:t>
            </a:r>
            <a:r>
              <a:rPr lang="en-US" dirty="0"/>
              <a:t>. </a:t>
            </a:r>
            <a:r>
              <a:rPr lang="en-US" b="1" dirty="0">
                <a:solidFill>
                  <a:srgbClr val="FF0000"/>
                </a:solidFill>
              </a:rPr>
              <a:t>It made a difference</a:t>
            </a:r>
            <a:r>
              <a:rPr lang="en-US" dirty="0"/>
              <a:t>, and it gave me a job for the rest of the war.”</a:t>
            </a:r>
          </a:p>
          <a:p>
            <a:pPr marL="114300" indent="0">
              <a:buNone/>
            </a:pPr>
            <a:r>
              <a:rPr lang="en-US" dirty="0"/>
              <a:t/>
            </a:r>
            <a:br>
              <a:rPr lang="en-US" dirty="0"/>
            </a:br>
            <a:endParaRPr lang="en-US" dirty="0"/>
          </a:p>
          <a:p>
            <a:r>
              <a:rPr lang="en-US" dirty="0"/>
              <a:t>“But it didn’t matter. The movie was such a hit that I was asked to do a whole series. I called it “Wonder Weapons,” seven films on our military’s </a:t>
            </a:r>
            <a:r>
              <a:rPr lang="en-US" b="1" dirty="0">
                <a:solidFill>
                  <a:srgbClr val="FF0000"/>
                </a:solidFill>
              </a:rPr>
              <a:t>cutting edge technology</a:t>
            </a:r>
            <a:r>
              <a:rPr lang="en-US" dirty="0"/>
              <a:t>, none of which made any strategic difference, but all were </a:t>
            </a:r>
            <a:r>
              <a:rPr lang="en-US" b="1" dirty="0">
                <a:solidFill>
                  <a:srgbClr val="FF0000"/>
                </a:solidFill>
              </a:rPr>
              <a:t>psychological war winners.”</a:t>
            </a:r>
          </a:p>
          <a:p>
            <a:pPr marL="114300" indent="0">
              <a:buNone/>
            </a:pPr>
            <a:endParaRPr lang="en-US" dirty="0"/>
          </a:p>
          <a:p>
            <a:pPr marL="114300" indent="0">
              <a:buNone/>
            </a:pPr>
            <a:endParaRPr lang="en-US" dirty="0"/>
          </a:p>
          <a:p>
            <a:r>
              <a:rPr lang="en-US" dirty="0"/>
              <a:t>“A lie? It’s okay. You can say it. Yes, there were lies and sometimes </a:t>
            </a:r>
            <a:r>
              <a:rPr lang="en-US" b="1" dirty="0">
                <a:solidFill>
                  <a:srgbClr val="FF0000"/>
                </a:solidFill>
              </a:rPr>
              <a:t>that’s not a bad thing</a:t>
            </a:r>
            <a:r>
              <a:rPr lang="en-US" dirty="0"/>
              <a:t>. Lies are neither bad nor good. Like a fire they can keep you warm or burn you to death, depending on how they’re used.” </a:t>
            </a:r>
          </a:p>
          <a:p>
            <a:pPr marL="114300" indent="0">
              <a:buNone/>
            </a:pPr>
            <a:endParaRPr lang="en-US" dirty="0"/>
          </a:p>
          <a:p>
            <a:pPr marL="114300" indent="0">
              <a:buNone/>
            </a:pPr>
            <a:endParaRPr lang="en-US" dirty="0"/>
          </a:p>
          <a:p>
            <a:r>
              <a:rPr lang="en-US" dirty="0"/>
              <a:t>“There’s a word for that kind of lie. </a:t>
            </a:r>
            <a:r>
              <a:rPr lang="en-US" b="1" dirty="0">
                <a:solidFill>
                  <a:srgbClr val="FF0000"/>
                </a:solidFill>
              </a:rPr>
              <a:t>Hope</a:t>
            </a:r>
            <a:r>
              <a:rPr lang="en-US" dirty="0"/>
              <a:t>.”</a:t>
            </a:r>
          </a:p>
          <a:p>
            <a:endParaRPr lang="en-US" dirty="0"/>
          </a:p>
        </p:txBody>
      </p:sp>
    </p:spTree>
    <p:extLst>
      <p:ext uri="{BB962C8B-B14F-4D97-AF65-F5344CB8AC3E}">
        <p14:creationId xmlns:p14="http://schemas.microsoft.com/office/powerpoint/2010/main" val="367453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contrast</a:t>
            </a:r>
            <a:endParaRPr lang="en-US" b="1" dirty="0"/>
          </a:p>
        </p:txBody>
      </p:sp>
      <p:sp>
        <p:nvSpPr>
          <p:cNvPr id="3" name="Content Placeholder 2"/>
          <p:cNvSpPr>
            <a:spLocks noGrp="1"/>
          </p:cNvSpPr>
          <p:nvPr>
            <p:ph idx="1"/>
          </p:nvPr>
        </p:nvSpPr>
        <p:spPr/>
        <p:txBody>
          <a:bodyPr>
            <a:normAutofit lnSpcReduction="10000"/>
          </a:bodyPr>
          <a:lstStyle/>
          <a:p>
            <a:r>
              <a:rPr lang="en-US" dirty="0" smtClean="0"/>
              <a:t>What are the differences in Elliot and Scott’s tones and ways of speaking?</a:t>
            </a:r>
          </a:p>
          <a:p>
            <a:r>
              <a:rPr lang="en-US" dirty="0" smtClean="0"/>
              <a:t>How does the public perception of them vary?</a:t>
            </a:r>
          </a:p>
          <a:p>
            <a:r>
              <a:rPr lang="en-US" dirty="0" smtClean="0"/>
              <a:t>Think of Roy Elliot’s allusion to </a:t>
            </a:r>
            <a:r>
              <a:rPr lang="en-US" i="1" dirty="0" smtClean="0"/>
              <a:t>The Hero City</a:t>
            </a:r>
            <a:r>
              <a:rPr lang="en-US" dirty="0" smtClean="0"/>
              <a:t> and his fellow filmmaker, Marty.</a:t>
            </a:r>
          </a:p>
          <a:p>
            <a:pPr lvl="1"/>
            <a:r>
              <a:rPr lang="en-US" dirty="0" smtClean="0"/>
              <a:t>“that was our reality and it’s what drove so many people to get snuggled in bed, blow out their candles, and take their last breath.  Marty chose, instead, to show the other side, the one that gets people out of bed the next morning” (167-168).</a:t>
            </a:r>
          </a:p>
          <a:p>
            <a:pPr lvl="1"/>
            <a:r>
              <a:rPr lang="en-US" dirty="0" smtClean="0"/>
              <a:t>Why is this propaganda accepted by the people?</a:t>
            </a:r>
          </a:p>
          <a:p>
            <a:r>
              <a:rPr lang="en-US" dirty="0" smtClean="0"/>
              <a:t>What was different about what Elliot and Scott did?  Was there a difference at all?</a:t>
            </a:r>
          </a:p>
          <a:p>
            <a:pPr lvl="1"/>
            <a:r>
              <a:rPr lang="en-US" dirty="0" smtClean="0"/>
              <a:t>Is it sometimes okay to sell false hope or to simply lie using propaganda?</a:t>
            </a:r>
          </a:p>
        </p:txBody>
      </p:sp>
    </p:spTree>
    <p:extLst>
      <p:ext uri="{BB962C8B-B14F-4D97-AF65-F5344CB8AC3E}">
        <p14:creationId xmlns:p14="http://schemas.microsoft.com/office/powerpoint/2010/main" val="1889828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Family Guy’s take on Propaganda</a:t>
            </a:r>
            <a:endParaRPr lang="en-US" sz="4000" b="1" dirty="0"/>
          </a:p>
        </p:txBody>
      </p:sp>
      <p:sp>
        <p:nvSpPr>
          <p:cNvPr id="3" name="Content Placeholder 2"/>
          <p:cNvSpPr>
            <a:spLocks noGrp="1"/>
          </p:cNvSpPr>
          <p:nvPr>
            <p:ph idx="1"/>
          </p:nvPr>
        </p:nvSpPr>
        <p:spPr/>
        <p:txBody>
          <a:bodyPr/>
          <a:lstStyle/>
          <a:p>
            <a:r>
              <a:rPr lang="en-US" sz="2400" dirty="0">
                <a:hlinkClick r:id="rId2"/>
              </a:rPr>
              <a:t>http://</a:t>
            </a:r>
            <a:r>
              <a:rPr lang="en-US" sz="2400" dirty="0" smtClean="0">
                <a:hlinkClick r:id="rId2"/>
              </a:rPr>
              <a:t>www.youtube.com/watch?v=0YOh-rpvjYg</a:t>
            </a:r>
            <a:endParaRPr lang="en-US" sz="2400" dirty="0" smtClean="0"/>
          </a:p>
          <a:p>
            <a:endParaRPr lang="en-US" sz="2000" dirty="0"/>
          </a:p>
          <a:p>
            <a:r>
              <a:rPr lang="en-US" sz="2400" dirty="0" smtClean="0"/>
              <a:t>What type of words, sentences, and phrases does Lois use to sway the audience to her side?</a:t>
            </a:r>
          </a:p>
          <a:p>
            <a:r>
              <a:rPr lang="en-US" sz="2400" dirty="0" smtClean="0"/>
              <a:t>What commentary does this make about persuasion of the masses (and the intelligence of the masses)?</a:t>
            </a:r>
          </a:p>
        </p:txBody>
      </p:sp>
    </p:spTree>
    <p:extLst>
      <p:ext uri="{BB962C8B-B14F-4D97-AF65-F5344CB8AC3E}">
        <p14:creationId xmlns:p14="http://schemas.microsoft.com/office/powerpoint/2010/main" val="297617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The Language of Propaganda</a:t>
            </a:r>
            <a:endParaRPr lang="en-US" dirty="0"/>
          </a:p>
        </p:txBody>
      </p:sp>
      <p:sp>
        <p:nvSpPr>
          <p:cNvPr id="3" name="Content Placeholder 2"/>
          <p:cNvSpPr>
            <a:spLocks noGrp="1"/>
          </p:cNvSpPr>
          <p:nvPr>
            <p:ph idx="1"/>
          </p:nvPr>
        </p:nvSpPr>
        <p:spPr/>
        <p:txBody>
          <a:bodyPr/>
          <a:lstStyle/>
          <a:p>
            <a:pPr lvl="0">
              <a:buClr>
                <a:srgbClr val="4F81BD"/>
              </a:buClr>
            </a:pPr>
            <a:r>
              <a:rPr lang="en-US" sz="2400" b="1" dirty="0">
                <a:solidFill>
                  <a:prstClr val="black"/>
                </a:solidFill>
              </a:rPr>
              <a:t>“Fear is the most basic emotion we have. Fear is primal. Fear sells. That was my mantra: ‘Fear sells’”.</a:t>
            </a:r>
          </a:p>
          <a:p>
            <a:pPr lvl="0">
              <a:buClr>
                <a:srgbClr val="4F81BD"/>
              </a:buClr>
            </a:pPr>
            <a:r>
              <a:rPr lang="en-US" sz="2400" b="1" dirty="0">
                <a:solidFill>
                  <a:prstClr val="black"/>
                </a:solidFill>
              </a:rPr>
              <a:t>“Shit, you </a:t>
            </a:r>
            <a:r>
              <a:rPr lang="en-US" sz="2400" b="1" dirty="0" err="1">
                <a:solidFill>
                  <a:prstClr val="black"/>
                </a:solidFill>
              </a:rPr>
              <a:t>wanna</a:t>
            </a:r>
            <a:r>
              <a:rPr lang="en-US" sz="2400" b="1" dirty="0">
                <a:solidFill>
                  <a:prstClr val="black"/>
                </a:solidFill>
              </a:rPr>
              <a:t> blame someone, why not start with all the sheep who forked over their greenbacks without bothering to do a little responsible research?”</a:t>
            </a:r>
          </a:p>
          <a:p>
            <a:pPr lvl="1">
              <a:buClr>
                <a:srgbClr val="C0504D"/>
              </a:buClr>
            </a:pPr>
            <a:r>
              <a:rPr lang="en-US" sz="2400" dirty="0">
                <a:solidFill>
                  <a:prstClr val="black"/>
                </a:solidFill>
              </a:rPr>
              <a:t>Is this message consistent with Family Guy’s view </a:t>
            </a:r>
            <a:r>
              <a:rPr lang="en-US" sz="2400">
                <a:solidFill>
                  <a:prstClr val="black"/>
                </a:solidFill>
              </a:rPr>
              <a:t>of </a:t>
            </a:r>
            <a:r>
              <a:rPr lang="en-US" sz="2400" smtClean="0">
                <a:solidFill>
                  <a:prstClr val="black"/>
                </a:solidFill>
              </a:rPr>
              <a:t>humanity?</a:t>
            </a:r>
            <a:endParaRPr lang="en-US" sz="2400" dirty="0">
              <a:solidFill>
                <a:prstClr val="black"/>
              </a:solidFill>
            </a:endParaRPr>
          </a:p>
          <a:p>
            <a:pPr lvl="1">
              <a:buClr>
                <a:srgbClr val="C0504D"/>
              </a:buClr>
            </a:pPr>
            <a:r>
              <a:rPr lang="en-US" sz="2400" dirty="0">
                <a:solidFill>
                  <a:prstClr val="black"/>
                </a:solidFill>
              </a:rPr>
              <a:t>Given his words to the narrator, what type of language </a:t>
            </a:r>
            <a:r>
              <a:rPr lang="en-US" sz="2400" dirty="0" smtClean="0">
                <a:solidFill>
                  <a:prstClr val="black"/>
                </a:solidFill>
              </a:rPr>
              <a:t>would </a:t>
            </a:r>
            <a:r>
              <a:rPr lang="en-US" sz="2400" dirty="0">
                <a:solidFill>
                  <a:prstClr val="black"/>
                </a:solidFill>
              </a:rPr>
              <a:t>you imagine Scott relies </a:t>
            </a:r>
            <a:r>
              <a:rPr lang="en-US" sz="2400" dirty="0" smtClean="0">
                <a:solidFill>
                  <a:prstClr val="black"/>
                </a:solidFill>
              </a:rPr>
              <a:t>on in advertising? </a:t>
            </a:r>
            <a:endParaRPr lang="en-US" sz="2400" dirty="0">
              <a:solidFill>
                <a:prstClr val="black"/>
              </a:solidFill>
            </a:endParaRPr>
          </a:p>
          <a:p>
            <a:endParaRPr lang="en-US" dirty="0"/>
          </a:p>
        </p:txBody>
      </p:sp>
    </p:spTree>
    <p:extLst>
      <p:ext uri="{BB962C8B-B14F-4D97-AF65-F5344CB8AC3E}">
        <p14:creationId xmlns:p14="http://schemas.microsoft.com/office/powerpoint/2010/main" val="374299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7467600" cy="4343400"/>
          </a:xfrm>
        </p:spPr>
        <p:txBody>
          <a:bodyPr>
            <a:noAutofit/>
          </a:bodyPr>
          <a:lstStyle/>
          <a:p>
            <a:r>
              <a:rPr lang="en-US" sz="2400" b="1" dirty="0" smtClean="0"/>
              <a:t>“The poster campaign showed a zombie being atomized. The image was lifted right from a frame in the movie, the one classic shot where the morning fog actually allowed you to see the beam.  The caption underneath simply read ‘Next’. It singlehandedly saved the [weapons] program”.</a:t>
            </a:r>
          </a:p>
          <a:p>
            <a:pPr lvl="1"/>
            <a:r>
              <a:rPr lang="en-US" dirty="0"/>
              <a:t>What route to persuasion does Elliot use?</a:t>
            </a:r>
          </a:p>
          <a:p>
            <a:pPr lvl="1"/>
            <a:r>
              <a:rPr lang="en-US" dirty="0"/>
              <a:t>Imagine the image he refers to. What are its characteristics? Artistic and thought-provoking, or flashy and simple</a:t>
            </a:r>
            <a:r>
              <a:rPr lang="en-US" dirty="0" smtClean="0"/>
              <a:t>?</a:t>
            </a:r>
            <a:endParaRPr lang="en-US" b="1" dirty="0" smtClean="0"/>
          </a:p>
          <a:p>
            <a:r>
              <a:rPr lang="en-US" sz="2400" dirty="0" smtClean="0"/>
              <a:t>In the propaganda you see in your life, </a:t>
            </a:r>
            <a:r>
              <a:rPr lang="en-US" sz="2400" dirty="0"/>
              <a:t>h</a:t>
            </a:r>
            <a:r>
              <a:rPr lang="en-US" sz="2400" dirty="0" smtClean="0"/>
              <a:t>ow does the propagandist address the audience?</a:t>
            </a:r>
          </a:p>
        </p:txBody>
      </p:sp>
    </p:spTree>
    <p:extLst>
      <p:ext uri="{BB962C8B-B14F-4D97-AF65-F5344CB8AC3E}">
        <p14:creationId xmlns:p14="http://schemas.microsoft.com/office/powerpoint/2010/main" val="1260745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Final Writing Assignment</a:t>
            </a:r>
            <a:endParaRPr lang="en-US" b="1"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Take your product/idea from your first writing assignment</a:t>
            </a:r>
          </a:p>
          <a:p>
            <a:pPr marL="571500" indent="-457200">
              <a:buFont typeface="+mj-lt"/>
              <a:buAutoNum type="arabicPeriod"/>
            </a:pPr>
            <a:r>
              <a:rPr lang="en-US" dirty="0" smtClean="0"/>
              <a:t>Now sell/promote using a parody of propaganda </a:t>
            </a:r>
          </a:p>
          <a:p>
            <a:pPr marL="571500" indent="-457200">
              <a:buFont typeface="+mj-lt"/>
              <a:buAutoNum type="arabicPeriod"/>
            </a:pPr>
            <a:r>
              <a:rPr lang="en-US" dirty="0" smtClean="0"/>
              <a:t>Make it extreme </a:t>
            </a:r>
          </a:p>
          <a:p>
            <a:pPr marL="571500" indent="-457200">
              <a:buFont typeface="+mj-lt"/>
              <a:buAutoNum type="arabicPeriod"/>
            </a:pPr>
            <a:endParaRPr lang="en-US" dirty="0"/>
          </a:p>
          <a:p>
            <a:r>
              <a:rPr lang="en-US" b="1" dirty="0" smtClean="0"/>
              <a:t>Example: </a:t>
            </a:r>
            <a:r>
              <a:rPr lang="en-US" dirty="0" smtClean="0"/>
              <a:t>The </a:t>
            </a:r>
            <a:r>
              <a:rPr lang="en-US" dirty="0"/>
              <a:t>new Juicer 2000 is the supreme fruit and vegetable juicer. It is easy to use for those who have the </a:t>
            </a:r>
            <a:r>
              <a:rPr lang="en-US" dirty="0" smtClean="0"/>
              <a:t>muscles </a:t>
            </a:r>
            <a:r>
              <a:rPr lang="en-US" dirty="0"/>
              <a:t>of a twig. You can juice the fruit fast so you can get on with your useless life! It </a:t>
            </a:r>
            <a:r>
              <a:rPr lang="en-US" dirty="0" smtClean="0"/>
              <a:t>costs </a:t>
            </a:r>
            <a:r>
              <a:rPr lang="en-US" dirty="0"/>
              <a:t>$</a:t>
            </a:r>
            <a:r>
              <a:rPr lang="en-US" dirty="0" smtClean="0"/>
              <a:t>59.85, </a:t>
            </a:r>
            <a:r>
              <a:rPr lang="en-US" dirty="0"/>
              <a:t>but we break it into three payments so it seems like a bargain! Call right now and we will double your offer so you can have double the crap! </a:t>
            </a:r>
            <a:r>
              <a:rPr lang="en-US" sz="1600" b="1" dirty="0"/>
              <a:t>*Must pay separate shipping and handling</a:t>
            </a:r>
            <a:r>
              <a:rPr lang="en-US" dirty="0"/>
              <a:t> </a:t>
            </a:r>
            <a:r>
              <a:rPr lang="en-US" b="1" dirty="0"/>
              <a:t>(Call 1-800-56J-UICE) </a:t>
            </a:r>
          </a:p>
          <a:p>
            <a:endParaRPr lang="en-US" dirty="0" smtClean="0"/>
          </a:p>
          <a:p>
            <a:pPr marL="571500" indent="-457200">
              <a:buFont typeface="+mj-lt"/>
              <a:buAutoNum type="arabicPeriod"/>
            </a:pPr>
            <a:endParaRPr lang="en-US" dirty="0"/>
          </a:p>
        </p:txBody>
      </p:sp>
    </p:spTree>
    <p:extLst>
      <p:ext uri="{BB962C8B-B14F-4D97-AF65-F5344CB8AC3E}">
        <p14:creationId xmlns:p14="http://schemas.microsoft.com/office/powerpoint/2010/main" val="242603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Works Cited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"Central and Peripheral Routes to Persuasion." </a:t>
            </a:r>
            <a:r>
              <a:rPr lang="en-US" i="1" dirty="0"/>
              <a:t>Psychology and Society</a:t>
            </a:r>
            <a:r>
              <a:rPr lang="en-US" dirty="0"/>
              <a:t>. </a:t>
            </a:r>
            <a:r>
              <a:rPr lang="en-US" dirty="0" err="1"/>
              <a:t>N.p</a:t>
            </a:r>
            <a:r>
              <a:rPr lang="en-US" dirty="0"/>
              <a:t>., </a:t>
            </a:r>
            <a:r>
              <a:rPr lang="en-US" dirty="0" err="1"/>
              <a:t>n.d.</a:t>
            </a:r>
            <a:r>
              <a:rPr lang="en-US" dirty="0"/>
              <a:t> Web. 22 Feb. 2014</a:t>
            </a:r>
            <a:r>
              <a:rPr lang="en-US" dirty="0" smtClean="0"/>
              <a:t>.</a:t>
            </a:r>
          </a:p>
          <a:p>
            <a:r>
              <a:rPr lang="en-US" dirty="0"/>
              <a:t>"Elaboration Likelihood Model." </a:t>
            </a:r>
            <a:r>
              <a:rPr lang="en-US" i="1" dirty="0"/>
              <a:t>ChangingMinds.org</a:t>
            </a:r>
            <a:r>
              <a:rPr lang="en-US" dirty="0"/>
              <a:t>. </a:t>
            </a:r>
            <a:r>
              <a:rPr lang="en-US" dirty="0" err="1"/>
              <a:t>N.p</a:t>
            </a:r>
            <a:r>
              <a:rPr lang="en-US" dirty="0"/>
              <a:t>., </a:t>
            </a:r>
            <a:r>
              <a:rPr lang="en-US" dirty="0" err="1"/>
              <a:t>n.d.</a:t>
            </a:r>
            <a:r>
              <a:rPr lang="en-US" dirty="0"/>
              <a:t> Web. 22 Feb. 2014</a:t>
            </a:r>
            <a:r>
              <a:rPr lang="en-US" dirty="0" smtClean="0"/>
              <a:t>.</a:t>
            </a:r>
          </a:p>
          <a:p>
            <a:r>
              <a:rPr lang="en-US" dirty="0"/>
              <a:t>Shea, Renee H., and </a:t>
            </a:r>
            <a:r>
              <a:rPr lang="en-US" dirty="0" err="1"/>
              <a:t>Lawrenc</a:t>
            </a:r>
            <a:r>
              <a:rPr lang="en-US" dirty="0"/>
              <a:t> Scanlon. </a:t>
            </a:r>
            <a:r>
              <a:rPr lang="en-US" i="1" dirty="0"/>
              <a:t>The Language of Composition: Reading, Writing, Rhetoric</a:t>
            </a:r>
            <a:r>
              <a:rPr lang="en-US" dirty="0"/>
              <a:t>. </a:t>
            </a:r>
            <a:r>
              <a:rPr lang="en-US" dirty="0" err="1"/>
              <a:t>S.l</a:t>
            </a:r>
            <a:r>
              <a:rPr lang="en-US" dirty="0"/>
              <a:t>.: Bedford, Freeman &amp; Worth Pub., 2008. </a:t>
            </a:r>
            <a:r>
              <a:rPr lang="en-US" dirty="0" smtClean="0"/>
              <a:t>Print</a:t>
            </a:r>
          </a:p>
          <a:p>
            <a:r>
              <a:rPr lang="en-US" dirty="0"/>
              <a:t>. "Propaganda by Edward </a:t>
            </a:r>
            <a:r>
              <a:rPr lang="en-US" dirty="0" err="1"/>
              <a:t>Bernays</a:t>
            </a:r>
            <a:r>
              <a:rPr lang="en-US" dirty="0"/>
              <a:t> (1928)." Propaganda by Edward </a:t>
            </a:r>
            <a:r>
              <a:rPr lang="en-US" dirty="0" err="1"/>
              <a:t>Bernays</a:t>
            </a:r>
            <a:r>
              <a:rPr lang="en-US" dirty="0"/>
              <a:t> (1928). </a:t>
            </a:r>
            <a:r>
              <a:rPr lang="en-US" dirty="0" err="1"/>
              <a:t>N.p</a:t>
            </a:r>
            <a:r>
              <a:rPr lang="en-US" dirty="0"/>
              <a:t>., </a:t>
            </a:r>
            <a:r>
              <a:rPr lang="en-US" dirty="0" err="1"/>
              <a:t>n.d.</a:t>
            </a:r>
            <a:r>
              <a:rPr lang="en-US" dirty="0"/>
              <a:t> Web. 24 Feb. 2014. &lt;http://www.historyisaweapon.com/defcon1/bernprop.html&gt;. </a:t>
            </a:r>
          </a:p>
          <a:p>
            <a:r>
              <a:rPr lang="en-US" dirty="0"/>
              <a:t>"Propaganda." Dictionary.com. Dictionary.com, </a:t>
            </a:r>
            <a:r>
              <a:rPr lang="en-US" dirty="0" err="1"/>
              <a:t>n.d.</a:t>
            </a:r>
            <a:r>
              <a:rPr lang="en-US" dirty="0"/>
              <a:t> Web. 23 Feb. 2014. &lt;http://dictionary.reference.com/browse/propaganda&gt;. </a:t>
            </a:r>
          </a:p>
          <a:p>
            <a:r>
              <a:rPr lang="en-US" dirty="0"/>
              <a:t>"World War II Propaganda, Cartoons, Film, Music, &amp; Art." WWII Propaganda, Images, Art. </a:t>
            </a:r>
            <a:r>
              <a:rPr lang="en-US" dirty="0" err="1"/>
              <a:t>N.p</a:t>
            </a:r>
            <a:r>
              <a:rPr lang="en-US" dirty="0"/>
              <a:t>., </a:t>
            </a:r>
            <a:r>
              <a:rPr lang="en-US" dirty="0" err="1"/>
              <a:t>n.d.</a:t>
            </a:r>
            <a:r>
              <a:rPr lang="en-US" dirty="0"/>
              <a:t> Web. 25 Feb. 2014. &lt;http://www.teacheroz.com/WWIIpropaganda.htm&gt;. </a:t>
            </a:r>
          </a:p>
        </p:txBody>
      </p:sp>
    </p:spTree>
    <p:extLst>
      <p:ext uri="{BB962C8B-B14F-4D97-AF65-F5344CB8AC3E}">
        <p14:creationId xmlns:p14="http://schemas.microsoft.com/office/powerpoint/2010/main" val="441626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Opening Writing Assignment</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Pick any product to sell or idea to promote</a:t>
            </a:r>
          </a:p>
          <a:p>
            <a:pPr marL="514350" indent="-514350">
              <a:buFont typeface="+mj-lt"/>
              <a:buAutoNum type="arabicPeriod"/>
            </a:pPr>
            <a:r>
              <a:rPr lang="en-US" dirty="0" smtClean="0"/>
              <a:t>Try to promote/sell by only using logical reason (facts)</a:t>
            </a:r>
          </a:p>
          <a:p>
            <a:pPr marL="514350" indent="-514350">
              <a:buFont typeface="+mj-lt"/>
              <a:buAutoNum type="arabicPeriod"/>
            </a:pPr>
            <a:endParaRPr lang="en-US" b="1" dirty="0"/>
          </a:p>
          <a:p>
            <a:r>
              <a:rPr lang="en-US" b="1" dirty="0" smtClean="0"/>
              <a:t>Example: </a:t>
            </a:r>
            <a:r>
              <a:rPr lang="en-US" dirty="0"/>
              <a:t>The new Juicer 2000 can juice fruits and vegetables by removing 91% of all juice from your fruits and vegetables. It removes the juice approximately 4:37 faster than if you juice by hand. The Juicer 2000 only requires 270N of force to operate as well. It also cost three payments of </a:t>
            </a:r>
            <a:r>
              <a:rPr lang="en-US" dirty="0" smtClean="0"/>
              <a:t>$19.95</a:t>
            </a:r>
            <a:r>
              <a:rPr lang="en-US" dirty="0"/>
              <a:t>. Buy a Juicer 2000 today! </a:t>
            </a:r>
          </a:p>
        </p:txBody>
      </p:sp>
      <p:pic>
        <p:nvPicPr>
          <p:cNvPr id="1026" name="Picture 2" descr="http://image.made-in-china.com/2f0j00AedQJPqrrYzC/Power-Jui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94211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4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General Definition</a:t>
            </a:r>
            <a:endParaRPr lang="en-US" b="1" dirty="0"/>
          </a:p>
        </p:txBody>
      </p:sp>
      <p:sp>
        <p:nvSpPr>
          <p:cNvPr id="3" name="Content Placeholder 2"/>
          <p:cNvSpPr>
            <a:spLocks noGrp="1"/>
          </p:cNvSpPr>
          <p:nvPr>
            <p:ph idx="1"/>
          </p:nvPr>
        </p:nvSpPr>
        <p:spPr>
          <a:xfrm>
            <a:off x="457200" y="1371600"/>
            <a:ext cx="7620000" cy="4800600"/>
          </a:xfrm>
        </p:spPr>
        <p:txBody>
          <a:bodyPr/>
          <a:lstStyle/>
          <a:p>
            <a:pPr marL="571500" indent="-457200">
              <a:buFont typeface="+mj-lt"/>
              <a:buAutoNum type="arabicPeriod"/>
            </a:pPr>
            <a:r>
              <a:rPr lang="en-US" dirty="0"/>
              <a:t>information, ideas, or rumors deliberately spread widely to help or harm a person, group, movement, institution, nation, etc.</a:t>
            </a:r>
          </a:p>
          <a:p>
            <a:pPr marL="571500" indent="-457200">
              <a:buFont typeface="+mj-lt"/>
              <a:buAutoNum type="arabicPeriod"/>
            </a:pPr>
            <a:r>
              <a:rPr lang="en-US" dirty="0" smtClean="0"/>
              <a:t>the </a:t>
            </a:r>
            <a:r>
              <a:rPr lang="en-US" dirty="0"/>
              <a:t>deliberate spreading of such information, rumors, etc.</a:t>
            </a:r>
          </a:p>
          <a:p>
            <a:pPr marL="571500" indent="-457200">
              <a:buFont typeface="+mj-lt"/>
              <a:buAutoNum type="arabicPeriod"/>
            </a:pPr>
            <a:r>
              <a:rPr lang="en-US" dirty="0" smtClean="0"/>
              <a:t>the </a:t>
            </a:r>
            <a:r>
              <a:rPr lang="en-US" dirty="0"/>
              <a:t>particular doctrines or principles propagated by an organization or movement</a:t>
            </a:r>
            <a:r>
              <a:rPr lang="en-US" dirty="0" smtClean="0"/>
              <a:t>.</a:t>
            </a:r>
          </a:p>
          <a:p>
            <a:pPr marL="571500" indent="-457200">
              <a:buFont typeface="+mj-lt"/>
              <a:buAutoNum type="arabicPeriod"/>
            </a:pPr>
            <a:endParaRPr lang="en-US" dirty="0"/>
          </a:p>
        </p:txBody>
      </p:sp>
    </p:spTree>
    <p:extLst>
      <p:ext uri="{BB962C8B-B14F-4D97-AF65-F5344CB8AC3E}">
        <p14:creationId xmlns:p14="http://schemas.microsoft.com/office/powerpoint/2010/main" val="173622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Basic Psychology of Propaganda</a:t>
            </a:r>
            <a:endParaRPr lang="en-US" sz="4000" b="1" dirty="0"/>
          </a:p>
        </p:txBody>
      </p:sp>
      <p:sp>
        <p:nvSpPr>
          <p:cNvPr id="3" name="Content Placeholder 2"/>
          <p:cNvSpPr>
            <a:spLocks noGrp="1"/>
          </p:cNvSpPr>
          <p:nvPr>
            <p:ph idx="1"/>
          </p:nvPr>
        </p:nvSpPr>
        <p:spPr/>
        <p:txBody>
          <a:bodyPr/>
          <a:lstStyle/>
          <a:p>
            <a:r>
              <a:rPr lang="en-US" dirty="0" smtClean="0"/>
              <a:t>Central Route Persuasion vs. Peripheral Route Persuasion</a:t>
            </a:r>
          </a:p>
          <a:p>
            <a:r>
              <a:rPr lang="en-US" dirty="0" smtClean="0"/>
              <a:t>Elaboration likelihood model of persuasion (ELM)</a:t>
            </a:r>
          </a:p>
          <a:p>
            <a:pPr lvl="1"/>
            <a:r>
              <a:rPr lang="en-US" dirty="0" smtClean="0"/>
              <a:t>Richard E. Petty and John </a:t>
            </a:r>
            <a:r>
              <a:rPr lang="en-US" dirty="0" err="1" smtClean="0"/>
              <a:t>Cacioppo</a:t>
            </a:r>
            <a:endParaRPr lang="en-US" dirty="0"/>
          </a:p>
          <a:p>
            <a:pPr lvl="1"/>
            <a:r>
              <a:rPr lang="en-US" dirty="0" smtClean="0"/>
              <a:t>Deals with the spectrum of fact versus emotion</a:t>
            </a:r>
          </a:p>
          <a:p>
            <a:pPr lvl="1"/>
            <a:r>
              <a:rPr lang="en-US" dirty="0" smtClean="0"/>
              <a:t>Situation dictates where on the spectrum your argument should lie</a:t>
            </a:r>
          </a:p>
          <a:p>
            <a:pPr lvl="1"/>
            <a:r>
              <a:rPr lang="en-US" dirty="0" smtClean="0"/>
              <a:t>A propagandist’s situation leads towards more peripheral route persuasion (pathos)</a:t>
            </a:r>
            <a:endParaRPr lang="en-US" dirty="0"/>
          </a:p>
        </p:txBody>
      </p:sp>
    </p:spTree>
    <p:extLst>
      <p:ext uri="{BB962C8B-B14F-4D97-AF65-F5344CB8AC3E}">
        <p14:creationId xmlns:p14="http://schemas.microsoft.com/office/powerpoint/2010/main" val="1078347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a:t>
            </a:r>
            <a:endParaRPr lang="en-US" b="1" dirty="0"/>
          </a:p>
        </p:txBody>
      </p:sp>
      <p:sp>
        <p:nvSpPr>
          <p:cNvPr id="3" name="Content Placeholder 2"/>
          <p:cNvSpPr>
            <a:spLocks noGrp="1"/>
          </p:cNvSpPr>
          <p:nvPr>
            <p:ph idx="1"/>
          </p:nvPr>
        </p:nvSpPr>
        <p:spPr/>
        <p:txBody>
          <a:bodyPr>
            <a:normAutofit/>
          </a:bodyPr>
          <a:lstStyle/>
          <a:p>
            <a:r>
              <a:rPr lang="en-US" b="1" dirty="0" smtClean="0"/>
              <a:t>Name </a:t>
            </a:r>
            <a:r>
              <a:rPr lang="en-US" b="1" dirty="0"/>
              <a:t>C</a:t>
            </a:r>
            <a:r>
              <a:rPr lang="en-US" b="1" dirty="0" smtClean="0"/>
              <a:t>alling- </a:t>
            </a:r>
            <a:r>
              <a:rPr lang="en-US" dirty="0" smtClean="0"/>
              <a:t>Giving “bad-names” to groups or individuals to sway us against them </a:t>
            </a:r>
          </a:p>
          <a:p>
            <a:endParaRPr lang="en-US" dirty="0"/>
          </a:p>
          <a:p>
            <a:endParaRPr lang="en-US" dirty="0" smtClean="0"/>
          </a:p>
          <a:p>
            <a:endParaRPr lang="en-US" dirty="0"/>
          </a:p>
          <a:p>
            <a:pPr marL="114300" indent="0">
              <a:buNone/>
            </a:pPr>
            <a:endParaRPr lang="en-US" dirty="0" smtClean="0"/>
          </a:p>
          <a:p>
            <a:r>
              <a:rPr lang="en-US" b="1" dirty="0" smtClean="0"/>
              <a:t>Card-stacking</a:t>
            </a:r>
            <a:r>
              <a:rPr lang="en-US" dirty="0" smtClean="0"/>
              <a:t>- telling only the part of the story that promotes the message the speaker is sending.“ Stacking the cards against the truth”</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33875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ladylibertyslamp.files.wordpress.com/2009/07/teabagger500x7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286000"/>
            <a:ext cx="1143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6363" y="4862806"/>
            <a:ext cx="1761761" cy="199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696200" cy="6248400"/>
          </a:xfrm>
        </p:spPr>
        <p:txBody>
          <a:bodyPr/>
          <a:lstStyle/>
          <a:p>
            <a:r>
              <a:rPr lang="en-US" b="1" dirty="0"/>
              <a:t>Glittering Generalities- </a:t>
            </a:r>
            <a:r>
              <a:rPr lang="en-US" dirty="0"/>
              <a:t>Appeals to our emotions of love, generosity, and brotherhood </a:t>
            </a:r>
            <a:endParaRPr lang="en-US" dirty="0" smtClean="0"/>
          </a:p>
          <a:p>
            <a:endParaRPr lang="en-US" dirty="0"/>
          </a:p>
          <a:p>
            <a:endParaRPr lang="en-US" dirty="0" smtClean="0"/>
          </a:p>
          <a:p>
            <a:endParaRPr lang="en-US" dirty="0"/>
          </a:p>
          <a:p>
            <a:pPr marL="114300" indent="0">
              <a:buNone/>
            </a:pPr>
            <a:endParaRPr lang="en-US" dirty="0"/>
          </a:p>
          <a:p>
            <a:r>
              <a:rPr lang="en-US" b="1" dirty="0"/>
              <a:t>Plain-folks</a:t>
            </a:r>
            <a:r>
              <a:rPr lang="en-US" dirty="0"/>
              <a:t>- When a speaker tries to win ones confidence by seeming just like </a:t>
            </a:r>
            <a:r>
              <a:rPr lang="en-US" dirty="0" smtClean="0"/>
              <a:t>us/appealing to our experiences</a:t>
            </a:r>
            <a:endParaRPr lang="en-US" dirty="0"/>
          </a:p>
          <a:p>
            <a:endParaRPr lang="en-US" dirty="0" smtClean="0"/>
          </a:p>
          <a:p>
            <a:endParaRPr lang="en-US" dirty="0"/>
          </a:p>
          <a:p>
            <a:endParaRPr lang="en-US" dirty="0" smtClean="0"/>
          </a:p>
          <a:p>
            <a:endParaRPr lang="en-US" dirty="0" smtClean="0"/>
          </a:p>
          <a:p>
            <a:r>
              <a:rPr lang="en-US" dirty="0"/>
              <a:t> </a:t>
            </a:r>
            <a:r>
              <a:rPr lang="en-US" b="1" dirty="0"/>
              <a:t>band-wagon</a:t>
            </a:r>
            <a:r>
              <a:rPr lang="en-US" dirty="0"/>
              <a:t>- Device used to try and get us to “follow the crowd”  </a:t>
            </a:r>
          </a:p>
          <a:p>
            <a:pPr marL="11430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1177" y="838200"/>
            <a:ext cx="1226653" cy="17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200400"/>
            <a:ext cx="1373463" cy="171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487" y="5288546"/>
            <a:ext cx="2232487" cy="148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4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7772400" cy="6248400"/>
          </a:xfrm>
        </p:spPr>
        <p:txBody>
          <a:bodyPr/>
          <a:lstStyle/>
          <a:p>
            <a:r>
              <a:rPr lang="en-US" b="1" dirty="0"/>
              <a:t>Transfer-</a:t>
            </a:r>
            <a:r>
              <a:rPr lang="en-US" dirty="0"/>
              <a:t> Carrying over the authority of something we respect to something the author wants us to accept. </a:t>
            </a:r>
            <a:endParaRPr lang="en-US" dirty="0" smtClean="0"/>
          </a:p>
          <a:p>
            <a:endParaRPr lang="en-US" dirty="0"/>
          </a:p>
          <a:p>
            <a:endParaRPr lang="en-US" dirty="0" smtClean="0"/>
          </a:p>
          <a:p>
            <a:endParaRPr lang="en-US" dirty="0"/>
          </a:p>
          <a:p>
            <a:pPr marL="114300" indent="0">
              <a:buNone/>
            </a:pPr>
            <a:endParaRPr lang="en-US" dirty="0"/>
          </a:p>
          <a:p>
            <a:pPr marL="114300" indent="0">
              <a:buNone/>
            </a:pPr>
            <a:endParaRPr lang="en-US" dirty="0" smtClean="0"/>
          </a:p>
          <a:p>
            <a:pPr marL="114300" indent="0">
              <a:buNone/>
            </a:pPr>
            <a:endParaRPr lang="en-US" dirty="0"/>
          </a:p>
          <a:p>
            <a:r>
              <a:rPr lang="en-US" b="1" dirty="0"/>
              <a:t>Testimonials-</a:t>
            </a:r>
            <a:r>
              <a:rPr lang="en-US" dirty="0"/>
              <a:t> Having someone speak on behalf of the product</a:t>
            </a:r>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83470"/>
            <a:ext cx="1612886" cy="215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066800"/>
            <a:ext cx="1524000" cy="215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87106"/>
            <a:ext cx="4900246" cy="275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20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a:t>
            </a:r>
            <a:endParaRPr lang="en-US" b="1" dirty="0"/>
          </a:p>
        </p:txBody>
      </p:sp>
      <p:sp>
        <p:nvSpPr>
          <p:cNvPr id="3" name="Content Placeholder 2"/>
          <p:cNvSpPr>
            <a:spLocks noGrp="1"/>
          </p:cNvSpPr>
          <p:nvPr>
            <p:ph idx="1"/>
          </p:nvPr>
        </p:nvSpPr>
        <p:spPr/>
        <p:txBody>
          <a:bodyPr>
            <a:normAutofit/>
          </a:bodyPr>
          <a:lstStyle/>
          <a:p>
            <a:r>
              <a:rPr lang="en-US" dirty="0" smtClean="0"/>
              <a:t>Watch the following videos and label which type of propaganda each is:</a:t>
            </a:r>
          </a:p>
          <a:p>
            <a:endParaRPr lang="en-US" dirty="0"/>
          </a:p>
          <a:p>
            <a:r>
              <a:rPr lang="en-US" sz="2400" dirty="0" smtClean="0">
                <a:hlinkClick r:id="rId2"/>
              </a:rPr>
              <a:t>http://www.youtube.com/watch?v=sJSimKDRU7Q</a:t>
            </a:r>
            <a:endParaRPr lang="en-US" sz="2400" dirty="0" smtClean="0"/>
          </a:p>
          <a:p>
            <a:pPr marL="114300" indent="0">
              <a:buNone/>
            </a:pPr>
            <a:endParaRPr lang="en-US" sz="2400" dirty="0" smtClean="0"/>
          </a:p>
          <a:p>
            <a:r>
              <a:rPr lang="en-US" sz="2400" dirty="0" smtClean="0">
                <a:hlinkClick r:id="rId3"/>
              </a:rPr>
              <a:t>http://www.youtube.com/watch?v=9gspElv1yvc</a:t>
            </a:r>
            <a:endParaRPr lang="en-US" sz="2400" dirty="0" smtClean="0"/>
          </a:p>
          <a:p>
            <a:pPr marL="114300" indent="0">
              <a:buNone/>
            </a:pPr>
            <a:endParaRPr lang="en-US" sz="2400" dirty="0" smtClean="0"/>
          </a:p>
          <a:p>
            <a:r>
              <a:rPr lang="en-US" sz="2400" dirty="0">
                <a:hlinkClick r:id="rId4"/>
              </a:rPr>
              <a:t>http://</a:t>
            </a:r>
            <a:r>
              <a:rPr lang="en-US" sz="2400" dirty="0" smtClean="0">
                <a:hlinkClick r:id="rId4"/>
              </a:rPr>
              <a:t>www.youtube.com/watch?v=K7L5QByvXOQ</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0036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amarillocollege.info/wp-content/uploads/2014/02/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4574176"/>
            <a:ext cx="3474722" cy="2316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WWZ Propaganda</a:t>
            </a:r>
            <a:endParaRPr lang="en-US" b="1" dirty="0"/>
          </a:p>
        </p:txBody>
      </p:sp>
      <p:sp>
        <p:nvSpPr>
          <p:cNvPr id="3" name="Content Placeholder 2"/>
          <p:cNvSpPr>
            <a:spLocks noGrp="1"/>
          </p:cNvSpPr>
          <p:nvPr>
            <p:ph idx="1"/>
          </p:nvPr>
        </p:nvSpPr>
        <p:spPr>
          <a:xfrm>
            <a:off x="461554" y="1219200"/>
            <a:ext cx="7620000" cy="4800600"/>
          </a:xfrm>
        </p:spPr>
        <p:txBody>
          <a:bodyPr>
            <a:normAutofit/>
          </a:bodyPr>
          <a:lstStyle/>
          <a:p>
            <a:r>
              <a:rPr lang="en-US" sz="2800" dirty="0" smtClean="0"/>
              <a:t>Breckenridge and Elliott</a:t>
            </a:r>
          </a:p>
          <a:p>
            <a:r>
              <a:rPr lang="en-US" sz="2800" dirty="0" smtClean="0"/>
              <a:t>Identify heavily connoted tone words in each of the following excerpts</a:t>
            </a:r>
          </a:p>
        </p:txBody>
      </p:sp>
      <p:pic>
        <p:nvPicPr>
          <p:cNvPr id="2050" name="Picture 2" descr="http://1.bp.blogspot.com/-0-A95e6q1NE/TcBuu-yHmRI/AAAAAAAAAPo/fqIGTGS4eI0/s1600/Zombie-Survi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2514600" cy="2149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soundonsound.com/sos/may10/images/VM_BeginnerVideo_0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895600"/>
            <a:ext cx="3357154" cy="216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1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1825</TotalTime>
  <Words>1101</Words>
  <Application>Microsoft Office PowerPoint</Application>
  <PresentationFormat>On-screen Show (4:3)</PresentationFormat>
  <Paragraphs>130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Propaganda </vt:lpstr>
      <vt:lpstr>Opening Writing Assignment</vt:lpstr>
      <vt:lpstr>General Definition</vt:lpstr>
      <vt:lpstr>Basic Psychology of Propaganda</vt:lpstr>
      <vt:lpstr>Characteristics</vt:lpstr>
      <vt:lpstr>PowerPoint Presentation</vt:lpstr>
      <vt:lpstr>PowerPoint Presentation</vt:lpstr>
      <vt:lpstr>Examples</vt:lpstr>
      <vt:lpstr>WWZ Propaganda</vt:lpstr>
      <vt:lpstr>Breckinridge Scott</vt:lpstr>
      <vt:lpstr>Breckinridge Scott</vt:lpstr>
      <vt:lpstr>Roy Elliot</vt:lpstr>
      <vt:lpstr>Roy Elliot</vt:lpstr>
      <vt:lpstr>The contrast</vt:lpstr>
      <vt:lpstr>Family Guy’s take on Propaganda</vt:lpstr>
      <vt:lpstr>The Language of Propaganda</vt:lpstr>
      <vt:lpstr>PowerPoint Presentation</vt:lpstr>
      <vt:lpstr>Final Writing Assignment</vt:lpstr>
      <vt:lpstr>Works Cited</vt:lpstr>
    </vt:vector>
  </TitlesOfParts>
  <Company>Moeller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dc:title>
  <dc:creator>Reed, Nicholas 2014</dc:creator>
  <cp:lastModifiedBy>Eble, Eric (Faculty)</cp:lastModifiedBy>
  <cp:revision>108</cp:revision>
  <dcterms:created xsi:type="dcterms:W3CDTF">2014-02-23T01:44:28Z</dcterms:created>
  <dcterms:modified xsi:type="dcterms:W3CDTF">2014-02-27T18:11:26Z</dcterms:modified>
</cp:coreProperties>
</file>