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6" r:id="rId14"/>
    <p:sldId id="271"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98471D81-3502-433F-A418-BE9A069A0238}" type="datetimeFigureOut">
              <a:rPr lang="en-US" smtClean="0"/>
              <a:t>10/1/2013</a:t>
            </a:fld>
            <a:endParaRPr lang="en-US"/>
          </a:p>
        </p:txBody>
      </p:sp>
      <p:sp>
        <p:nvSpPr>
          <p:cNvPr id="17" name="Slide Number Placeholder 16"/>
          <p:cNvSpPr>
            <a:spLocks noGrp="1"/>
          </p:cNvSpPr>
          <p:nvPr>
            <p:ph type="sldNum" sz="quarter" idx="11"/>
          </p:nvPr>
        </p:nvSpPr>
        <p:spPr/>
        <p:txBody>
          <a:bodyPr/>
          <a:lstStyle/>
          <a:p>
            <a:fld id="{4A4CD766-3054-4068-B4A3-0D92CA5A32E2}"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1D81-3502-433F-A418-BE9A069A0238}"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CD766-3054-4068-B4A3-0D92CA5A32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1D81-3502-433F-A418-BE9A069A0238}"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CD766-3054-4068-B4A3-0D92CA5A32E2}"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98471D81-3502-433F-A418-BE9A069A0238}" type="datetimeFigureOut">
              <a:rPr lang="en-US" smtClean="0"/>
              <a:t>10/1/2013</a:t>
            </a:fld>
            <a:endParaRPr lang="en-US"/>
          </a:p>
        </p:txBody>
      </p:sp>
      <p:sp>
        <p:nvSpPr>
          <p:cNvPr id="12" name="Slide Number Placeholder 11"/>
          <p:cNvSpPr>
            <a:spLocks noGrp="1"/>
          </p:cNvSpPr>
          <p:nvPr>
            <p:ph type="sldNum" sz="quarter" idx="15"/>
          </p:nvPr>
        </p:nvSpPr>
        <p:spPr/>
        <p:txBody>
          <a:bodyPr/>
          <a:lstStyle/>
          <a:p>
            <a:fld id="{4A4CD766-3054-4068-B4A3-0D92CA5A32E2}"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98471D81-3502-433F-A418-BE9A069A0238}" type="datetimeFigureOut">
              <a:rPr lang="en-US" smtClean="0"/>
              <a:t>10/1/2013</a:t>
            </a:fld>
            <a:endParaRPr lang="en-US"/>
          </a:p>
        </p:txBody>
      </p:sp>
      <p:sp>
        <p:nvSpPr>
          <p:cNvPr id="14" name="Slide Number Placeholder 13"/>
          <p:cNvSpPr>
            <a:spLocks noGrp="1"/>
          </p:cNvSpPr>
          <p:nvPr>
            <p:ph type="sldNum" sz="quarter" idx="11"/>
          </p:nvPr>
        </p:nvSpPr>
        <p:spPr/>
        <p:txBody>
          <a:bodyPr/>
          <a:lstStyle/>
          <a:p>
            <a:fld id="{4A4CD766-3054-4068-B4A3-0D92CA5A32E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98471D81-3502-433F-A418-BE9A069A0238}" type="datetimeFigureOut">
              <a:rPr lang="en-US" smtClean="0"/>
              <a:t>10/1/2013</a:t>
            </a:fld>
            <a:endParaRPr lang="en-US"/>
          </a:p>
        </p:txBody>
      </p:sp>
      <p:sp>
        <p:nvSpPr>
          <p:cNvPr id="12" name="Slide Number Placeholder 11"/>
          <p:cNvSpPr>
            <a:spLocks noGrp="1"/>
          </p:cNvSpPr>
          <p:nvPr>
            <p:ph type="sldNum" sz="quarter" idx="16"/>
          </p:nvPr>
        </p:nvSpPr>
        <p:spPr/>
        <p:txBody>
          <a:bodyPr/>
          <a:lstStyle/>
          <a:p>
            <a:fld id="{4A4CD766-3054-4068-B4A3-0D92CA5A32E2}"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98471D81-3502-433F-A418-BE9A069A0238}" type="datetimeFigureOut">
              <a:rPr lang="en-US" smtClean="0"/>
              <a:t>10/1/2013</a:t>
            </a:fld>
            <a:endParaRPr lang="en-US"/>
          </a:p>
        </p:txBody>
      </p:sp>
      <p:sp>
        <p:nvSpPr>
          <p:cNvPr id="12" name="Slide Number Placeholder 11"/>
          <p:cNvSpPr>
            <a:spLocks noGrp="1"/>
          </p:cNvSpPr>
          <p:nvPr>
            <p:ph type="sldNum" sz="quarter" idx="17"/>
          </p:nvPr>
        </p:nvSpPr>
        <p:spPr/>
        <p:txBody>
          <a:bodyPr/>
          <a:lstStyle/>
          <a:p>
            <a:fld id="{4A4CD766-3054-4068-B4A3-0D92CA5A32E2}"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98471D81-3502-433F-A418-BE9A069A0238}" type="datetimeFigureOut">
              <a:rPr lang="en-US" smtClean="0"/>
              <a:t>10/1/2013</a:t>
            </a:fld>
            <a:endParaRPr lang="en-US"/>
          </a:p>
        </p:txBody>
      </p:sp>
      <p:sp>
        <p:nvSpPr>
          <p:cNvPr id="16" name="Slide Number Placeholder 15"/>
          <p:cNvSpPr>
            <a:spLocks noGrp="1"/>
          </p:cNvSpPr>
          <p:nvPr>
            <p:ph type="sldNum" sz="quarter" idx="11"/>
          </p:nvPr>
        </p:nvSpPr>
        <p:spPr/>
        <p:txBody>
          <a:bodyPr/>
          <a:lstStyle/>
          <a:p>
            <a:fld id="{4A4CD766-3054-4068-B4A3-0D92CA5A32E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8471D81-3502-433F-A418-BE9A069A0238}" type="datetimeFigureOut">
              <a:rPr lang="en-US" smtClean="0"/>
              <a:t>10/1/2013</a:t>
            </a:fld>
            <a:endParaRPr lang="en-US"/>
          </a:p>
        </p:txBody>
      </p:sp>
      <p:sp>
        <p:nvSpPr>
          <p:cNvPr id="8" name="Slide Number Placeholder 7"/>
          <p:cNvSpPr>
            <a:spLocks noGrp="1"/>
          </p:cNvSpPr>
          <p:nvPr>
            <p:ph type="sldNum" sz="quarter" idx="11"/>
          </p:nvPr>
        </p:nvSpPr>
        <p:spPr/>
        <p:txBody>
          <a:bodyPr/>
          <a:lstStyle/>
          <a:p>
            <a:fld id="{4A4CD766-3054-4068-B4A3-0D92CA5A32E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98471D81-3502-433F-A418-BE9A069A0238}" type="datetimeFigureOut">
              <a:rPr lang="en-US" smtClean="0"/>
              <a:t>10/1/2013</a:t>
            </a:fld>
            <a:endParaRPr lang="en-US"/>
          </a:p>
        </p:txBody>
      </p:sp>
      <p:sp>
        <p:nvSpPr>
          <p:cNvPr id="19" name="Slide Number Placeholder 18"/>
          <p:cNvSpPr>
            <a:spLocks noGrp="1"/>
          </p:cNvSpPr>
          <p:nvPr>
            <p:ph type="sldNum" sz="quarter" idx="16"/>
          </p:nvPr>
        </p:nvSpPr>
        <p:spPr/>
        <p:txBody>
          <a:bodyPr/>
          <a:lstStyle/>
          <a:p>
            <a:fld id="{4A4CD766-3054-4068-B4A3-0D92CA5A32E2}"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98471D81-3502-433F-A418-BE9A069A0238}" type="datetimeFigureOut">
              <a:rPr lang="en-US" smtClean="0"/>
              <a:t>10/1/2013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4A4CD766-3054-4068-B4A3-0D92CA5A32E2}"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98471D81-3502-433F-A418-BE9A069A0238}" type="datetimeFigureOut">
              <a:rPr lang="en-US" smtClean="0"/>
              <a:t>10/1/2013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4A4CD766-3054-4068-B4A3-0D92CA5A32E2}"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gFb4k6YIThuR1M&amp;tbnid=HQBxEGPaTIdCTM:&amp;ved=0CAUQjRw&amp;url=https://sites.google.com/site/wissahickonaplang/rhetoric/jolliffe&amp;ei=bjlAUtXZCYflrQGj0oG4Cg&amp;psig=AFQjCNHnr2v2aUEob8Lgoq1Yg3uM0wUigA&amp;ust=1380027117053946" TargetMode="External"/><Relationship Id="rId2" Type="http://schemas.openxmlformats.org/officeDocument/2006/relationships/hyperlink" Target="http://www.google.com/url?sa=i&amp;rct=j&amp;q=&amp;esrc=s&amp;frm=1&amp;source=images&amp;cd=&amp;cad=rja&amp;docid=VtpRt7eyKUqYlM&amp;tbnid=4tIlIi5qF1L_yM:&amp;ved=0CAUQjRw&amp;url=http://writingandinquiry.wordpress.com/2013/04/03/the-rhetorical-triangle-logos-ethos-pathos/&amp;ei=xThAUuP4LIr6qwGswIHADg&amp;bvm=bv.52434380,d.aWM&amp;psig=AFQjCNEf76RvGAjUvnYcOvnC5AteRPjc0g&amp;ust=138002694596968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oogle.com/url?sa=i&amp;rct=j&amp;q=&amp;esrc=s&amp;frm=1&amp;source=images&amp;cd=&amp;cad=rja&amp;docid=OmJ_KCo3OG9WEM&amp;tbnid=ww67Egt-czYBVM:&amp;ved=0CAUQjRw&amp;url=http://lizcraigwriter.com/2010/05/03/too-or-to-write-it-right/&amp;ei=4TRAUrTlDYfyqQHp_4HgCw&amp;bvm=bv.52434380,d.aWM&amp;psig=AFQjCNG6_FXIU5huIXWuQFyHmHRVEzbJMw&amp;ust=138002594016952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gle.com/url?sa=i&amp;rct=j&amp;q=&amp;esrc=s&amp;frm=1&amp;source=images&amp;cd=&amp;cad=rja&amp;docid=MEos8o1jUtXCDM&amp;tbnid=ohfdMaOuoxN-mM:&amp;ved=0CAUQjRw&amp;url=http://flix66.com/hamlet-blu-ray/&amp;ei=RjVAUtG2I9T_qQHE9oHYBg&amp;bvm=bv.52434380,d.aWM&amp;psig=AFQjCNGp4W3OBH1atE98DSab_OqL2eqDcw&amp;ust=13800260432075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oogle.com/url?sa=i&amp;rct=j&amp;q=&amp;esrc=s&amp;frm=1&amp;source=images&amp;cd=&amp;cad=rja&amp;docid=_C0xUt2xgaeQaM&amp;tbnid=3kAokV4D-6ZSdM:&amp;ved=0CAUQjRw&amp;url=http://needinc.org/2013/06/28/hamlet/&amp;ei=3TVAUqTEDoG8rQHJioGYCA&amp;psig=AFQjCNGEnf3VmpQk_D6EEzjq8XAIrzUo_A&amp;ust=13800261902930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m/url?sa=i&amp;rct=j&amp;q=&amp;esrc=s&amp;frm=1&amp;source=images&amp;cd=&amp;cad=rja&amp;docid=PYbSunjka-X9PM&amp;tbnid=Ta2NciFA0Hsw5M:&amp;ved=0CAUQjRw&amp;url=http://villains.wikia.com/wiki/King_Claudius&amp;ei=EzZAUuXhFcSYrAGapYHwAQ&amp;psig=AFQjCNFAlJnZ2On8bLD899Xh4N2DfNuoNA&amp;ust=138002624192243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yrfUawdF2C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Act 1, Scene 2</a:t>
            </a:r>
            <a:endParaRPr lang="en-US" dirty="0"/>
          </a:p>
        </p:txBody>
      </p:sp>
      <p:sp>
        <p:nvSpPr>
          <p:cNvPr id="2" name="Title 1"/>
          <p:cNvSpPr>
            <a:spLocks noGrp="1"/>
          </p:cNvSpPr>
          <p:nvPr>
            <p:ph type="title"/>
          </p:nvPr>
        </p:nvSpPr>
        <p:spPr/>
        <p:txBody>
          <a:bodyPr/>
          <a:lstStyle/>
          <a:p>
            <a:r>
              <a:rPr lang="en-US" dirty="0" smtClean="0"/>
              <a:t>Claudius to Hamlet</a:t>
            </a:r>
            <a:endParaRPr lang="en-US" dirty="0"/>
          </a:p>
        </p:txBody>
      </p:sp>
    </p:spTree>
    <p:extLst>
      <p:ext uri="{BB962C8B-B14F-4D97-AF65-F5344CB8AC3E}">
        <p14:creationId xmlns:p14="http://schemas.microsoft.com/office/powerpoint/2010/main" val="238804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pPr marL="342900" indent="-342900" algn="l">
              <a:buFont typeface="Arial" panose="020B0604020202020204" pitchFamily="34" charset="0"/>
              <a:buChar char="•"/>
            </a:pPr>
            <a:r>
              <a:rPr lang="en-US" sz="3200" dirty="0" smtClean="0"/>
              <a:t>Claudius appeals to ethos in the beginning, admitting that he himself still has fresh memories of his brother, and saying that it was proper to mourn Hamlet’s death</a:t>
            </a:r>
          </a:p>
          <a:p>
            <a:pPr marL="342900" indent="-342900" algn="l">
              <a:buFont typeface="Arial" panose="020B0604020202020204" pitchFamily="34" charset="0"/>
              <a:buChar char="•"/>
            </a:pPr>
            <a:r>
              <a:rPr lang="en-US" sz="3200" dirty="0" smtClean="0"/>
              <a:t>He quickly shifts gears though, adding that life still goes on and that one should mourn while also thinking about their own well being</a:t>
            </a:r>
            <a:endParaRPr lang="en-US" sz="3200" dirty="0"/>
          </a:p>
          <a:p>
            <a:pPr algn="l"/>
            <a:endParaRPr lang="en-US" dirty="0"/>
          </a:p>
        </p:txBody>
      </p:sp>
      <p:sp>
        <p:nvSpPr>
          <p:cNvPr id="5" name="Title 4"/>
          <p:cNvSpPr>
            <a:spLocks noGrp="1"/>
          </p:cNvSpPr>
          <p:nvPr>
            <p:ph type="title"/>
          </p:nvPr>
        </p:nvSpPr>
        <p:spPr/>
        <p:txBody>
          <a:bodyPr/>
          <a:lstStyle/>
          <a:p>
            <a:r>
              <a:rPr lang="en-US" dirty="0" smtClean="0"/>
              <a:t>Rhetoric</a:t>
            </a:r>
            <a:endParaRPr lang="en-US" dirty="0"/>
          </a:p>
        </p:txBody>
      </p:sp>
      <p:sp>
        <p:nvSpPr>
          <p:cNvPr id="9" name="AutoShape 2" descr="data:image/jpeg;base64,/9j/4AAQSkZJRgABAQAAAQABAAD/2wCEAAkGBwgHBhUIBxQWFhUUGCIbExYXDRkdHxcZICAaISAiIyAeKDQsHR4lICEgITUhJTUsOi4uHiM2RD8sNykuMC0BCgoKBQUFDgUFDisZExkrKysrKysrKysrKysrKysrKysrKysrKysrKysrKysrKysrKysrKysrKysrKysrKysrK//AABEIALkBEAMBIgACEQEDEQH/xAAbAAEAAgMBAQAAAAAAAAAAAAAABQYDBAcCAf/EADgQAAEDAwMCAggFAwUBAQAAAAEAAgMEBREGEiETMSJBFBYyQlFSYZIjVHGU0gcVMyQ0YoGRscH/xAAUAQEAAAAAAAAAAAAAAAAAAAAA/8QAFBEBAAAAAAAAAAAAAAAAAAAAAP/aAAwDAQACEQMRAD8A7iiIgIiICIiAiIgIiICIiAoLV2pYdMUcU8sUkpmmbDGyIN3F7w4t9oj5cf8AYU6qB/WSlkqrRR7GTPayvifL0GOMjYw2Xc5uzkEDsfjhBIevIpqOWtvNHVU0UMZeXysZhxy0Bjdrjl7iePLg9lvt1fbDfxaXEDNMKnqmRnT2GTp43Z9rd/0ufV8NFW6Rr7fZorm+R8G4CrimcPA5vsb/AH/FnA5OPopmitdLc/6lxVbqbdTi1gMMlEWtbJ1zxh7RtftLuMA4J8ig6DJWUsVN6VK9gYQCHmQBpB7c9uUkrKWKmFVI9gYQCHmQBpB7c9uVyaw2+WhprfU3eCR1NA+qa9noj5OmXSHpO6YaTt28AgHGR5cpHYagabNRP1qdguMs9EG20zNihfkNElPjIaQXYwPDuHZB12GaKoiEsDg5p7Oa4EH9CF7VW/pzJWS2Fz66nZAetJt6cLo2zNzxL03eKPdz4Xc8Z81aUBERAREQEREBERAREQEREBERAREQEREBERAREQEREBa/p1HvczqMyzG8dRuW57Z+GfLK2Fz9mi6w2SW2zxUpd7LZwDvnY6ZsjzJkeHIHLcv3O5yMILyyspZHtZHIwl4JYBIMuA7kfED6KPq9R26mrfQw7e4Nc47C0gbHxscCc8ODpG8FV+4aMqJ9ViugLWw/hlu2ZzDAYwfCGNGHtdn5mgbnZDs8w9LoO7RBrOnSs6VKKfex7t05bNA8SP8ACMFwY47fFhxPJ3cBfqC9UNeH+ju8THSNcwkB34b3RuOM+zuaQCtel1JRVUrYow/Liwchvh6kbpRk5+VpzjPP05VZodH3GK79Z7KZjRU1FR1mOd1ZBN1Q2Nw2jAw9ri7J9hoxxlerLo+5UT6TrmMiB0Bfh5ORFSSwOxxz43DH0z+iC2We+W29U3pFtla9vOcPGQMkZI7gHGRlb0Ukc0QlhIc1wy1wOQQexBHcFczqLBdbfFTWmgY2OSV8kEz4myFrqN3idI5waBHIMbWtznxcOHOOgz0EhEUdDK6FkRGWMjjIewY8B3tJDcDHhwfqg8MvlsfcpLcJWCSLbvaXgYL/AGRz3PI+5o7lbMddRyxdWORhbkDIkaRl23aM/E7m4HnuHxVRvuk6i5XmZ/SgdFO+ne9zneIiKWMyMLdp3NcwE5z3AGPMfKvTt59Pkp6NkAp5K2Cp3mZwc1sXowLBGGYBxFkO3fTA7gLJcL/arfSS1VRMzEP+UCQEtOcAEDsSeOfNSMUjJoxLEQWuGWkHIIPYg+YXNmaGum2qg6dO2OSN4hBl3ne6RjxhxjDo2Hby0ukwcEYwc9Fog9tGxsrGsIaMsY7LWHAyAcDIHYHA/QIMyIiAiIgIiICIiAiIgIiICIiAiIgIiICIiAiIgIiICIiD4SGjJVCFuqtYOfqWikdG6Pw2twlftAY47pHM4DhMfCQc+AN81K6sfLeK1mlaXIErd9Y7HDaXJa5mc5DpT4BjyEh91WaKNkMQiiADWjDQBwAOwQR2nbw29W7ruaY5GHZURHvFKAC5hPnjIIcOCCCOCpRVTUcDrBcvWqhb4A3FwYPfhAJEoGQDJFjv3LC4c4aFZ4JoqiBs8BDmuAc1wOQQRkEfQhBkREQEREBERAREQEREBERAREQEREBERAREQEREBERAREQEREBaF8utPZbW+4VecMHAHd7iQGtH/JziAP1W+qq0es+puoRmloXkDO7EtUCOcYwWw4Izz4z5bEG5pK1VFFSPrroB6TVO6tRwPASBtiBHdsbcMB8yCfeKnkRAPPBVSt7hpK8i0y4FLVPJpHbmgRTOy50OMDDXHLmDnzb5BW1aV5tlNebY+31gOyQYOCQQe4II7EHBB+IQbqKA0tcqqTfZ7wc1NMGh7tpAnjI8Mw4wA8hwIHZzXDthT6AiIgIiICIiAiIgIiICIiAiIgIiICIiAiIgIiICIiAiLHUzxUtO6oqXBrGNLnuJ4a0DJJ+gCCF1dcauno2W60/7mqJjhdgERcEvlOfdjbz55cWjzUlZ7bTWe2Mt9EMMjGBkkk/EknuSckn6qD0nBJc6l+qa5pDpxtpWuAzFSg5Z+jpP8jv1a0+yrQgIiICIiCA1TaaioDLtZwBV02XReXWbg7oXHI8D+O/suDXeRzIWO6097tbK+kzhw5ae7HA4c0/BzXAg/ot9VO7g6WvH98g/207mtrmhrcRuOGtn8sAcB558OD7pQWxF8a4ObubyD2K+oCIiAiIgIiICIiAiIgIiICIiAiIgIiICIiAiIgKqagDtRXpunIiejGBJXEA+IZaWQ57ficlw58AxxuCl9R3mOx2w1LgXvcQyCMY3Syu4a0Z7k9z8ACfJYdJ2eSz2rbWEOqJT1KqQEnfM4DdjPujAaBxgNHAQTIAAwF9REBERAREQF5kjZLGY5BkEYIPmD3XpEFUsEjtOXP1ZqyekRm3vc4nLAOYCccvjxkZJJYR32kq1qM1DZ4r3bTSvJY8HdDKPahlAO17fqM9vMEg8ErBpe7T3GldT3JuypgOyoZtwN3k9vxY8eIYzjkdwUE0iIgIiICIiAiIgIiICIiAiIgIiICIiAiIgIirWsKqep2adtri2aqyHvAOYaccSSZHsu5DG595w+BwGK0u9ZdROvOc09KXR0ns4kl5bLL8eOYmn4B553K1LBRUkFBRso6RoayNoaxo8mgYA/wDFnQEREBERAREQEREBVzU9tqIqpmoLM3NRDxIwcekQZ8cZ5GXAZcwns4fBxVjRBq2q40t2tsdwoHbo5WhzD9D/APCOxHkVtKo1DhpC/GqPFHWSDqdgKepdkbzxxHLhoJJ4fg++VbkBERAREQEREBERAREQEREBERAREQEREGtcq+mtdA+urnBscbS5ziewH/6ewHmVCaPoal7X3+7Aioqw0lhz+BCMmOLB825LnHjLnH4DGCuPrNqT+2Nwaajc19Tz/kqOHRx9vZZgPdz3LB5OVrQEREBERAREQEREBERAREQYa2kgr6N9HVtDmSNLXtPvNIwR/wCKA0xU1Nuqzpm6OLnxN3U0p3fjQZxyT3kjy1ruTnLXe8rKofUllF4pWugd054XCSml28sePI9sscPC5ueWkoJhFE6YvQvds60jdkrCY6mLIJimbw5vHcZ5B82kHzUsgIiICIiAiIgIiICIiAiIgIiIChtV3eW02z/QgPqJnCOlYWkh0rs4Jx7jQC9x8mtKmHuaxhe8gAckk9gqlpySO/Xh+pqgt2AGKhBxkRB3jlznvK4cdvA1vzFBOaetEdjtLKGNxeRlz5He1JI4lz3H6ucSVJLH14fmb9wTrw/M37ggyIsfXh+Zv3BOvD8zfuCDIix9eH5m/cE68PzN+4IMiLH14fmb9wTrw/M37ggyIsfXh+Zv3BOvD8zfuCDIix9eH5m/cE68PzN+4IMiLH14fmb9wTrw/M37ggyIsfXh+Zv3BOvD8zfuCCtamp5bLX+tNtaXYaG1sbWAmWBu47mjzkjzkc8t3DnhWSlqIaunbU0rg9jwHMc1wIcD2II7hfevD8zfuCqdDPFpS+i2ucPQ6pxNMS/IhqCSXRduGyZ3MyfaDm+bQguCIiAiIgIiICIiAiIgKJ1Je47DRsqZWlwfKyIAEDBkcGg8+QypZU/+qMdS/TsclJFLMY6mGQshiL3lrHhxw0fQILdLIyKMySkADkknAA/Va1vudvudP6Rbpo5WA4Lo5mvAP6tOFRNR3Sq1lpmSGkoK1nRmhfJFUUYjM8YkDnNYC7EmA3JaceXxUZqG0XK/uudXp6GSCOakjiAkidTmeVry52GuAJ/D/C3PAznb7OSg6RS3mzXM9CkqIJdwPhZUMfuAwHcA8gZGf1UPRWPQdfO+Cgp7dI+M4kaynp3Fh5GHADwnIPf4FU66sZdtUMhsUD6aSS1zsj303QcHeFrRj2m7D9Mc8ZC3bRb5ay621tFSzQCjgkZWl1KYQ7dHsDGu4EuXjdlpLexznCCxUdm0BXVbqOhgt0kjM742QU7nNwcHLQMjB4581vepmlfyFH+wi/iqXouirbfqCmoaeGWSCJsg3VdpEUtGMAANnA2y7uG+AnPJzgcdRQQXqZpX8hR/sIv4p6maV/IUf7CL+KnUQQXqZpX8hR/sIv4p6maV/IUf7CL+KnUQQXqZpX8hR/sIv4p6maV/IUf7CL+KnUQQXqZpX8hR/sIv4p6maV/IUf7CL+KnUQQXqZpX8hR/sIv4p6maV/IUf7CL+KnUQQXqZpX8hR/sIv4p6maV/IUf7CL+KnUQQXqZpX8hR/sIv4quaqZozTVXDSS2ls8k4cY2U1ogkdhm3dkcH3h2z5roCoGurfXXDXVtjt0z4HdOo/GZC1+3wx8YcMc9uUGxpqj0NqOlfNS2+njdE7bNFNa4mSRO74c0jjI8+3f4FbtfbNF2ERVstJSMLpmMhcyiiz1XOAbggcEHnPlglQ13sI0zp6WeUOrpaqojNVLUM3MaOGh742Y3QxjnZ/8AABijVNHEZJWTRh9My4UkjQLc6OIQlpEr2RY8MTiMFw4fx3yEHZ6C/wBHXXeptke4OpSwSF20NcZGb27TnnjvkBSb3sYMvIH6lcrnsNuud3vs1XA2QCKI05dFnb/puCz4EYHLefJa9AKN8kFTriN0sLrZD0jLTvkHVwTIOx/GPB58XwQdce9jBl5A/Ur0ORkLjM1rrmabt1Tfns9IZTvb0a+gfLA7Lst3YH4cwbtBJ8RAPwK6VoiV8+k6eSWB1OTGPwXPcSwc4GXEnGOQD2BA4wgnEREBERBoXi822ywCe6ytjaTgFx7kAk4A5OACT8AFjk1DZ469lA+ePqSgGNu8eIOyW89vFg4+OOMrW1BZauvuEFxtsrY5YQ9n4kHUa6OXZu4yCHAsaQc/EEEFR1bpConur5IpwIJ5IZZ2GnBeZINm3Y8EBrT02ZBafexjKCRpNX6drGl9NUxODWGQnfxsbjccnghuRn4eeF9pdUWutrGwUcjHAh5eeptLOmIyctPPZ4OfIY+KiItFPjtVNRCRh9Ho5ac7qfc15lEXiLSeQNnLT3z3XiyaMr6KtbU19Q2Ta2ZrWCJ5axsrYAAOq95LQYidriR4sDACDedrzTxq4aaCYPM79g2g+HLHODiO+123aD5k/Q42rxdtNVNNNQ3mSF0bMddkuC0eJoGc8cPLcn3TjOCoGz6JuttlimFTF+DK18cYp5em1vTmjeAHSEtLhKSA0hoLR4eTn5J/TwGome2RmHy9SMmAlzd07JpGuO7BBLcDaG8EZ3YQSFpqNGWuB91t7om4IifKS4vBOC1mXZdzkENHfupmm1BaKugNfSzMdEHBu9rsjc7btHHmdzf/AFRFw0tVTXKS5UUzGymoZPDvgLmtLYOgWvGQXAtLiCC3BI+HOpHp+rn1s2eQPEETGOlcWxBlTUMa4RuDGnPhDzkuAwYoseyCguqgnaqtlOyZ9xcImwzmHLne24Ma/gDk8O7fQlSTqCM3MXDdJuDduz0h/TxknPTztLv+WMqu1GlK5lwdc7bOxs3XkkZ1KcvZsljiY5pAcDuHTDg4EfAgoJW4aosNtiZLW1MTWyM3sd1AQ5nHiBHunIAPmSAMkr4dTWyC3enV8jI2dV8bSX53OY57TjHc+EkjywfgqNqTTN4t1IbXYI5JWy0Po0knRhcHEGUt7yMMRy85IDxgjAy3myM0nW00MUtBMxs0U08jS+n3sLah7nOaWhwO5uRhwI7HggoLVTzxVMDZ6dwcx4DmOa4EOaRkEEdwRzlZF4hZ0oWxk5wAM4Azj6Dgf9L2gIiICIiAteStpIqttHLIwSPBLIzIA54HchvcgeeFsKn3XSVTW6xbdw4GPMTnA1EzSx0Ti4YYwhsm7/njacnxZwgnXahsjQ4uqoBtxu/1Ufhydozzxl3A+J4WWrvNroqj0arniY8MMmx07Q7pgEl2Cc7QATu7cH4KmTaBnkt3RxT7/RKuIOweJqhzSx+dueGhwLu/OBnKzVWjLhPdD/tulJNDO+VzHGZhhY1vTZxgsdsHiJGBJKMHdlBYrJqW23xjZLe4Oa6Fsu7qR8BxcMEBxc1zS0g5GAeM5BAzjUNkNGKwVUHTOQJPSo9pLRl2HZwcDk/BVKh0Tcv7U+gq3QtzQR0jSwucC6N0p3OaWt4cHNyM9y4fU7Fu0lXOvkd1ubKVuJNz4Yg4sbthdG1w3NG55J5JDcANHOOQs0l9s8XS6tTAOv8A4M1LB1c4xs58ecjtnuFIrm9XoS8OZC2lNOC0ObITI/BY6aR+10bmOZOza/2CGFrgcO54vtVRyT1cc7JpGCPO6NuzbJnHtbmk8eW0t7+aDXkv1tgkkbWyMi6T9hMk8bQT02yHHi4w12SHYPBOMYJyf3u07ZHekQ4hAMx9IZ+GHDLS7nwgjkE91AS6WqJtR/3CbpOj9LM+1xJO30VkI4LcbhI3PftznPCi6fQ1xo7K2kofR2vbRwxZ2jBmjl6j3eKMgZ5IkLSQ47sZCC5tvdpdRsrW1EJikdtjk9IZte7JG1rs4c7IIwPMFYoNQWuVj5erGGMcGiQ1Ee1+6NsgLSHHja7PODwT2wTz+ssdx0+2B00DZ8PqMtMFRVsa2cRklxDS8yNIc0EtIezeC6MuAW9pXRteywU8dwbH/mp5nxvzlrY6aKItIxjeHsyB+nIPCC5esdi6ccnpVPiYkQn0uPEpBwQw58RB44zytei1Vaa+4eg0T2veJnQuAljy1zWvdy0u3YOxwGASS0nGASKjqHQV2uMc0FK6BrJjN2lexzd7tzMlrCXtHOYstbkk+Lyk3aSuU1xzIYWR+kSzB7JHb8TQTRkY2gZY94wc8jJ8J4IWiK9WqaJ00NRC5rHhj3CoYQx5IAaSDw4kgYPOSFlt9xobnT+kW2WOVmcbo5WvGR5ZacZVGboa41FC6CtbSN8NPEGRMdsljhmZI5zwW93NBaGYcBk+I54tlmtUlvudXUu27aiVr4w3PAEMUZyMcHcwnjPBCCXREQEREBERAREQEREBERAREQEREBERAREQEREBERAREQEREBERAREQEREH/9k=">
            <a:hlinkClick r:id="rId2"/>
          </p:cNvPr>
          <p:cNvSpPr>
            <a:spLocks noChangeAspect="1" noChangeArrowheads="1"/>
          </p:cNvSpPr>
          <p:nvPr/>
        </p:nvSpPr>
        <p:spPr bwMode="auto">
          <a:xfrm>
            <a:off x="155575" y="-1265238"/>
            <a:ext cx="3876675" cy="2647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6" descr="data:image/jpeg;base64,/9j/4AAQSkZJRgABAQAAAQABAAD/2wCEAAkGBxQSEhMSERQWFhIRFR8XFxgVFxgUGBcVGRgWGhsYGBccHDQgGhwlGxcXJTEhJSsvLi4uFx8zODMsNygtLisBCgoKDg0OGhAQGywkHyQ0LCwsLCwsNCwsLDQsNCwsLCwsLCw3LCwsLCwsLCwsNCwsLCwsLCwsLCwsLCwsLCwsLP/AABEIAP0AyAMBIgACEQEDEQH/xAAbAAEAAwEBAQEAAAAAAAAAAAAAAwQFBgIBB//EAEMQAAICAQICBQYKCgIDAAMAAAECAAMREiEEMQUTIkFRBhQyYZGSBxUjUlNxc4HR0zNCVGJyk7Gys9IkgjRDoRYXwf/EABYBAQEBAAAAAAAAAAAAAAAAAAABAv/EABoRAQEAAwEBAAAAAAAAAAAAAAABAhESEzH/2gAMAwEAAhEDEQA/AP3GIiAlC3pmlLWpdwr11ra2rsqEdmRTqO2SyMMZl+cr035EV8Ve3EWXWi06BXgUstSoto0hHrKvnrrCS4YgsMYwIFr/APL6POG4fFmtHKE6QVyp4UHcHOP+XVvjubw3j6J8tuF4h9FZIAra0u+hUFa2GsMTq21FWI2zgb4yM0qPg54ZCpV7sIVIBZSOweCIByuSP+FV7z+Ix4b4NeF06VaxSErUMBWCOque5W9DBJZ8HxCryIzA6avpeku1esBkZV7XZDNYupQjHZyR3LmZXSHltwlNl1Ts/WUZ1AVtglVrZlVyAjMFsQkZzgxZ5H1FOCRbLEHAMGQoK1ZtOnZiE2BC4KrgEEjHLFPpD4PeGtu4i8vatnFhltxoIatlqXRhkOADSpHflmzkHEDpj0jVhT1qYcEr217QX0iu++MHOOUj4XpeixVdLqyrp1inUN6/n456fXObPwdcN1wuD2bOzlPkyh1XPcFwU7IV7GxpwcYyTjMrP8F3ClQnWXBBUK8DqgdQ4c8P1mvq9WerJyudBY6tOYHW1dKVMWAcDS4rBJADOyhgEP62x7u8Ed0ifpynrKalYO3EMyqUKsAURnOog7bKZjcR5B8O1ptRnrJcsVQVaNJqpqZFUodAK0J2lwwOcEZnzoDyDp4Syu1bbXattQ1ClBtSaACtdajATG/PI3MI1uifKKjiQxrZgoc1g2I1Qd1YqRWXA14YYyud9pb+NKcZ66vGcZ1rjPhz5zA4TyB4SvqyFJNTXPkhMu/EEks7BcllGykYIAHOZ9XwX8MEZGttfUhTJWhcKaG4cYCVAalRtmxnIBOYWux8/q7PyidokL217RX0gN9yMb+E+tx1QGTYgGM5LKBjAbOc/NIP1ETl/wD9ecN1y3BrAVs6wpisoflEsC6SnZAZBuMHc75AIrVfBdwiZ0PcGwNBLK4rK2pYrKroVOBXUmCCNFSjHfA6bpHp2mkVlnDdbZXWoQqxzc6ojYz6OXG/hIOmfKnhuF6vrnbFqs6mut7hor063Y1qdKqGGWO0xD8GfCGp6mNhFvV6myivipy+FZUGgMzHIXAG2nTgTQ6T8j0vXh1a+9PN6Xo1V9UpsqsCK4b5PC5FY3QLjJxiBr09L0tk9YoGrQCxChyFVsoSe0MMNxJD0jT2vla+wcN217J32O+x2PsnK8X8G3DO2VstRdWSqiphpzSQi66yVANCbqQ3PJO2KHQfwdab3s4ooakdDTWuizIre916wmlc/puR1Nlc6zsISO5bpGkas21jQcN217J8DvtJaOIR86GVsHB0kNg4Bwceog/fOR4X4OeHR9fWWsA6MqsKdIFdj2qpxXl+07ZLEsfGa/kx5L08CGWksQyVodWn/wBKaA3ZUdojcnx8IVuREQEREBERAREQEREBERARIr7wmM5JY4AG5J3P9AT90lgImb0ge3jLYFZOAzLvqUb6SMzm38qKVYq3Wq2t1UFru31TBXZSHxpBI545wO2icPV5XcMwBWywhuX/AJXLc558sAnPhvy3lzo/pyq59FbOW06vS4heySMHJbG+QR4g5gdZEqdHHZxknTYwGSWOAfE7y3AREQEREBERAREQEREBERAREq8Z0jTUUW22utrW01h3VC7bdlAT2juNh4wLUSGjiketbVZTW6h1cHslCMhgfDG+Z6vuVFZ3YKiKWZmICqoGSSTsAB3wJIkd96ojWOwVEUszE4AUDJJPgBPYOdx3wK1n6av+B/61fjLUrWfpk+zf+6qWYFLjOFZmDKVxpKkMD4g5BB9Uzm8nwckpRltydBySdiSfHB5zeiBynRPRVJNlVKVDzZ+rbNbcyoc4YnLD5Q7+JaaFPQmg6kWlT4qhB555g+O/1yz0Vaxs4oGt0C3AAuAA46mntJg7r3Z8QRzBmlAr8FSUB1EFmYscAgbnluZYiICIiAiIgIiICIiAiIgIiICc55Y9D0XCm/iLjUvCuGByNLM1lRVXBHbBZFGnvLbb4I6OZ/T3RK8XQ/DuzKtmMlRWxGlgwwLEZc5A3xkcxg4MDjeH8guFsQ018XcVWkoUDjsq9Ao16MbajU7E4wzavCXOI8jOHQ2F+KuAuDhVLjslhaNSgDLMnW4BOcLXWP1cyfiPg84Z9XbuDONLOGQuVxxCspZkJIZeJsU532QggjMcP8HfCo7PlyzWdYCRUCjEt6LCsMT2jlmJY7ZYwI+I8ga3LZ4m7tmzOdBJ6wOCM43PawTzIrQH0Z2KLgAeAxOT6K+DzhaHSxDYXqfWhbq8qRp5YrG5CgM3pNkliSczroFFbC1+MEdWhG/6+socr6hpwfWw++9Ktg+Wr+zf+6qWoGZ0kubBu21bHCu6DOpBvpYZ++crX5V8MdebLB1buh+UubPV6ckabDkHWuO/flOx4zhGZgyso7JUhlLZBKnbDjHKUW6CzjIoOBgZpY4GMYHyvLEDmqfK3hznLXBlCkrq4hmxYE07K3eXxj1GXeC6cptsFaPYWbOO3xAGFLAnJbGMqwz+6Zc4Dglse5FStTw7ivLcM6huxW+az1u67gZ8U8ME3U6E0nUvUBvEUsDvjO/W+oeyBd6NXAdcsQthA1MznG22WJMuSvwdBQHUQzMxYkDSN/AZP9ZYgIiICIiAiIgIiICIiAiIgIiICIiAiIgVrP0yfZv/AHVSzK3FKwZHUatOVYDGdLY3GeeCq7eGfqlmAiZnSK5s5thayQA7KM6lGSFIzOZfyiqWyyt+tTqmCay1mh2YZ0qQ+5AxkesQOo6LsY2cVqrdALhpLYw46mntJg7jOR9YI7jNGcIPKnh9WktaGOnY9eD2wCP1vWM/XLXRHTVPElhUznRp1Za4Y1DIGS3PHMd0DsYlPowYVxkkLYwGoljjPLJOZcgIiICIiAiIgIiICIiAiIgIiICIkVF4cErnAOM4IBx3jxHr5QJYiICIiBT4vhGZgyso7JUhlLZBIPcwxylV+iM8+qO+d6nO/j+l5+uadlqr6RAz4kCePOk+evvCBgdH8EtlnEKtaK1NoVmeh1Dt1aMHQm3tABtOf3T3Yzfq6I0+j1I5cqmHLl/7e6Oi+kams4oLYhKXANhhsepp2M0POk+evvCB84OgoDqIJZixIGkbnuGT/WTzxXareiQceBBnuAiIgIiICIiAiIgIiICIiAiIgfG5St0V+gp+zX+0Sy3Iyt0V+gp+zX+0QLUREBI+IvWtGdzhUBYnc4AGTsNzPPE8SEAzkltlUbsx8AP/AO8hzJA3kNfDFiHtxkHKoN1T1/vN6+7uA3JCtwl9fEPXao1V2Ua0LKVJVmUg6WGRkY5iQ9P9J08IK2tRNFhYdwOVqewKi47bHRgLzOZc4m3RcGIcg1kZVHffUDvpBx989/GSeFv8m7/SByQ8uuDGoijHZ1s2eHCfpRQCbOs0EEgYbOMLzzgToOgek6OLWxq69PVPoYOqgg6VbkOWzDbmORwciTC6jrOt6putxp1+b26tPhq0ZxsPZJ/jJPC3+Td/pAjL11WWuxVEWpCzHCqBqt3J5AS+jAgEEEEZBG4I8RM9VS9rVZC1T1KjCytlVgTZqUq6jUMHf656Cmj0QWp+aN2r/hHNk/d5juyMABfiea3DAMpBBGQRuCDyIPeJ6gIiICIiAiIgIiICcr5UeWacFxFVTVs1ZRnudc/IghhTnbTmx0ZRqI3HfOqni+lXVkcBkcFWB3BUjBBHgRA4gfChw2AequOUZ+yabOyvW+jotOsfItllyFJAYrvhf8JNRZEqrfW5qPynVgdW91KOQos1Hs25V8aCQdzgidpXwqKxdVAcqqEgblELFVJ8AXbA/eMmgY/A9PJfwa8XWraLFyA2MruV7ZBICgjcgkAAneW670qVaiWJRFGyM22MAnSNs6TLbjY/VM7oY8vsKv6PAsfGKfv/AMuz/WQcdx+a3FJItKnQXqtKh8bFgFyQD3d/qmf5T8dxdbqOFTUOoubdGcG9VU1IdI5HtcyucDfuNavpnjVOluG1hrTpYBx8mbrVVSNPZPVqrajtgjO53DW4G9VAawu1xA1v1VgyfBRp7KZ5D25OSdDh+IVwSp9E4OQVIOAcEEZGxB++VuhOKstoSy6s12NnUhBGCGI2zvggZGQDgjIHIfeA9PiPtR/hpgXYiIGZ0TRpt4s6nbXeDhjkL8hTso7h6ppylwHp8R9qP8NMuwE8XWhAWY4A+/1chz3nuVekvQ/7p/kSBm8bx4oV7aUtfALNStT5c8ya8rgOT3cifAkmX6ulEZQ2LBqAODVYCMjkRp2Mj8oLLlpJ4YZtL1qM74VrUVz6sIWOe7HIzn7+l+kO1WKAGTCmwVuVd+rsJKDfCa0XtHO1gBwYHTfGKfv/AMuz/WB0jXsO0MkAZRwMkgDcrjmROfPT3Ghyp4M4XGWGs57VIyu2DnXbgEjT1OWOGE6DpP0B9pX/AJUgW4iICIiAiIgIiICIiB8bkZldEWAackD/AI9XM47nmsZS4CgdWqug1VqEOQDnSMZU+B5/fvgwLPXr85faI69fnL7RPnmyfMX3RM3pbo2vVVxBGDwxJwDpUo40vrA9IAdrB718cQNPr1+cvtEq9HMC/EEHPyo5fY0yz5snzF90T2iAbAAD1bQPUREClwHp8R9qP8NMuylwHp8R9qP8NMuwEq9Jeh/3T/IktSLiaNa6ckbg5GMgggjmMcxAliZPS1r016w11ragoSsU6iWIHevIZye/AJwZc82b6az2V/6QLUqdJ+gPtK/8qT75s301nsr/ANJ5s4EtjVbYQGVsYr30sGAPY5ZEC5ERAREQEREBERAREQEREBPjKCMHcHnIOI4tUIUhiWBICqW2GMk45ekJH8YL82z3G/CB96OY6Sh3ao6CTuSAAVJPeShUn1ky3MZuIfzgWLnqTWVdeqfWXDZRg3LGGfIxnlue678YL82z3G/CBciU/jBfm2e434R8YL82z3G/CB46NsBs4kAgkXAHBBwepp5+EvzN4e2pDYyVOrWtrcithqbSq5O3PSqj7pN8YL82z3G/CBciU/jBfm2e434SDpDjnNbigMtpU6C9blQ+NiwG5Ge4QJ6/lLS36lWVX12H0m+4dkHxLiXJncHxIRFTTYSowT1bDLd7fecnn3yX4wX5tnuN+EC5EpnpFRjK2DJAyUbGSQBnbxIlyAiIgIiICIiAiIgIiICIiBS4kfKr9k/91U+dWfA+yR9NsQK9NK3M1qoFYqMIxzYwLd6oGOO/TLPxfV9FX7i/hM5Y7axy0w+meF4pnQ8OdKgb5OBkOpOoaSWBQMowRgnPrGcvxmWdQtYCswDOAAw04VgBvudzyxtzyQvW/F9X0VfuL+EfF9X0VfuL+EnC9uYNHSIJx1ZBxz8ezq2xsNjtn9Y8sb/KOF6RBUFqyCe0zDJx1agkAADOsEgDbBOe6bddKniHq82r6talYWYTd2ZwU04yMBQc+s/fd+L6voq/cX8I4O3JWcH0i2lwwViGDrtoGK1AZBg7m0ORn9WwZ3US0aekMgfJ6eZYDDDOnYDGNu3ueYI750fxfV9FX7i/hHxfV9FX7i/hHB25eunpLTg9Vlaxudy9nVnOcKABrxy8J8XgukCws1gEKQyEYVmApUMoyQuSL2GSfSQHltvMOHF44fqRras2A9V2NIYKcvjAOSNjLfxfV9FX7i/hHB25teH6RwhLU5/XAQ49E7KefpAb+DHwE3+rPgfZJfi+r6Kv3F/CPi+r6Kv3F/CThfRV4lSEOR+sn+RJpzM6INF9aXV1BQ2cB6urdWViDlSMghgfZkTTm5NRi3dIiJUIiICIiAiIgIiICInl3ABJIAAySdgAO8mBWPau9VSZ9WtzgfeFU/dZLcp9F7obPpmL/WpwE+/QElyAiJHfcqKzuQFUZJOwAHfAg4Dc2v8AOsIHqCAIR7ysfvluVujFIqTPpFQzfxN2m/8ApMswERECpxuzVP4PpP8AC/ZA9/q/ZLcr8fUWrcL6WMrnuYbqfuIBnvhOIWxFsQ5VxkEeuBLERAqcJ2XtT1hx/C+c/frVz94luUuMcJZU5OASazkgDtbqSfHUoUD9+XYCIiAiIgIiICIiAla3jFViuGJABOlGbYkgbgY/VMsyhb+ls/gT+tsluosm6k8/X5tn8t/wnjiOJR1ZHSwq6lWBrfdSMEcvCZvH8HY7q1dugKB4kHBOeznBzkbnlp9cgHA8Tn/yMAjfsoxHPcZTHf4DuJ+bMejfm2OGvrrRa663VEUKqrUwVVAwAABgADului4OoZc4PiCDscHIO43lLhFI0BjlgBk4xk43OO7Jk/Rv6P8A7N/e01jltnLHTyvSKkZAsIPIit8H6tpHxdtdqPVZW7V2KVZTW+GVhgg7ciDIuE/RV/wShfwd5duru0IxJ5ByD2MAahgLjXkfVvuZLnq6WYbm2wnGKAAEcADAArcAAdwGJ9PSKjGQ4yQMmtwMsQBvjxImPw3C8QHBa4NWDuukZI0sN2xsdRU/9cd+Zf4n0P8AvX/kSJnu6Lhqbakqnj1yQA5wSCQjEZGx3xvLUygpNbgHBL2AHwOpt5q3U2zJu6Wjxy/Ns/lv+Eh4J6qUWqqp0rQYVVqcBR4AY2ExruD4sA6OIBJ5B0TnpIABC8tRB332G/PMvDcLxI0l789sFhpTGjfIyEBzyGfrPeAMdt8Nvz9fm2fy3/Ce/O16vrd9GnVyOcYz6OM59XOZfQvDWV5FtnWE2FlO+Qpx2dz3HOPAYG+Mmc/+Ifsj/Saxy2zljp64xqrQq21M4V1cBqnOHRgysNuYIEn8/X5tn8t/wni30j9cxLeC4kOvV3DqyWLB9zksWUDIPZwdO2MYB7sHPo1w3vP1+bZ/Lf8ACPP1+bZ/Lf8ACYjcDxJY/wDI7OcjCKCN2Pzd8ZUD6t+/Nvo+m1Q3XWBySMYUKBtuAAOWfEn649DzaVXGqzBcMCc41Iyg49ZGJZmevp1fW39s0JuXcYs1SIiVCIiAmdxGoWOdDkMi4KgEZBsyOfrHtly8NjsEZB/WGxHhkcvr3+oyHziwelUT/A6t/dpikVtZ+js91f8AaNZ+js91f9pP56/7Pb7afzY89f8AZ7fbT+bM8RruoksIIPV2bfur/tLPR6kVjUCCSxwcZGWJGceoyPz1/wBnt9tP5seev+z2+2n82WST4ltv1V4csEVTXZlRg4CkfcdU96z9HZ7q/wC0n89f9nt9tP5seev+z2+2n82S4yrMrEGs/R2e6v8AtPNpYjSK7Ml05hQAA6kk9rwBlnz1/wBnt9tP5s9Lxjd9No/ln/4rkxMZC5Wrcy1LLqU1v6bHICkEMxI/W8DLPxlXyLFT3KysjN/CpGW+4GPPc+jXY3/UJ/kIls2kumJf0SGsaz/kBmIOwTAIGkEb7bTwOht8luKORg7ruPrznvPtIGBNzz1/2e320/mx56/7Pb7afzZOYvVV+GJQKNFp0gDJCknAxknVzknVN5qV0nX1RGnbOccueM/fJPPX/Z7fbT+bHnr/ALPb7afzZZJEttRPYSSers3/AHV/2mVb0USxbVxIHawq6FUF2Z9WxySC22T3Ta89f9nt9tP5seev+z2+2n82TiL3XNjoOzq9HXcVrx6QVMatJGrSW9ecZxkdw2ml0ZwppTSRc5JySwzvgDAy5wNth/XnNLz1/wBnt9tP5s9DinP/AKHH8TVgf/HMcw6qGnUXTsOAuoksABuMY5zRlenrCcuEVcclJck7b6iBjv2x98sTUmmbdkREBERAREQEREBERAREQEROU6U6W4yri7NFFl3DCtcBVwFYugY506rDpYkBT+owKjYkOqKjb1cvVPs4i/pfpPXVb5sFrVbNdStqJbrOHRWY9WT2Ve5wqHtBD34Em4fyk49uq1dHldbVhwWbsK6qWJbRg4JYerR2sahA7GIiAiIgIiICIiAiIgIiICIiAiIgIiICIiAiIgJxSL0tU50Cq1bLr2+VO9dfWHzdch9lKb9kEjKgjmT2sQOIq4jpkB7DXUxKhVqK1odX/Jw5IvIGD5sWGo9nVp32MvFcR0wp7FfDspWw7LuGBsFanVcM5AqOeR1ODpwJ2UQIeDZzWhsAFhQawDkB8DUAe/fMmiICIiAiIgIiICIiAiIgf//Z">
            <a:hlinkClick r:id="rId3"/>
          </p:cNvPr>
          <p:cNvSpPr>
            <a:spLocks noChangeAspect="1" noChangeArrowheads="1"/>
          </p:cNvSpPr>
          <p:nvPr/>
        </p:nvSpPr>
        <p:spPr bwMode="auto">
          <a:xfrm>
            <a:off x="179524" y="-1964509"/>
            <a:ext cx="3257550" cy="4124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6298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a:bodyPr>
          <a:lstStyle/>
          <a:p>
            <a:pPr marL="457200" indent="-457200" algn="l">
              <a:buFont typeface="Arial" panose="020B0604020202020204" pitchFamily="34" charset="0"/>
              <a:buChar char="•"/>
            </a:pPr>
            <a:r>
              <a:rPr lang="en-US" sz="3200" dirty="0" smtClean="0"/>
              <a:t>Claudius then talks of his marriage to Gertrude, using more ethos but also some pathos</a:t>
            </a:r>
          </a:p>
          <a:p>
            <a:pPr marL="457200" indent="-457200" algn="l">
              <a:buFont typeface="Arial" panose="020B0604020202020204" pitchFamily="34" charset="0"/>
              <a:buChar char="•"/>
            </a:pPr>
            <a:r>
              <a:rPr lang="en-US" sz="3200" dirty="0" smtClean="0"/>
              <a:t>He admits to having mixed feelings of happiness and sadness, appealing to ethos by informing the audience of his struggles with marrying his brother’s widow</a:t>
            </a:r>
          </a:p>
          <a:p>
            <a:pPr marL="457200" indent="-457200" algn="l">
              <a:buFont typeface="Arial" panose="020B0604020202020204" pitchFamily="34" charset="0"/>
              <a:buChar char="•"/>
            </a:pPr>
            <a:r>
              <a:rPr lang="en-US" sz="3200" dirty="0" smtClean="0"/>
              <a:t>The audience also can attempt to relate to him emotionally, appealing to pathos</a:t>
            </a:r>
          </a:p>
        </p:txBody>
      </p:sp>
      <p:sp>
        <p:nvSpPr>
          <p:cNvPr id="3" name="Title 2"/>
          <p:cNvSpPr>
            <a:spLocks noGrp="1"/>
          </p:cNvSpPr>
          <p:nvPr>
            <p:ph type="title"/>
          </p:nvPr>
        </p:nvSpPr>
        <p:spPr/>
        <p:txBody>
          <a:bodyPr/>
          <a:lstStyle/>
          <a:p>
            <a:r>
              <a:rPr lang="en-US" dirty="0" smtClean="0"/>
              <a:t>Rhetoric</a:t>
            </a:r>
            <a:endParaRPr lang="en-US" dirty="0"/>
          </a:p>
        </p:txBody>
      </p:sp>
    </p:spTree>
    <p:extLst>
      <p:ext uri="{BB962C8B-B14F-4D97-AF65-F5344CB8AC3E}">
        <p14:creationId xmlns:p14="http://schemas.microsoft.com/office/powerpoint/2010/main" val="1986085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buFont typeface="Arial" panose="020B0604020202020204" pitchFamily="34" charset="0"/>
              <a:buChar char="•"/>
            </a:pPr>
            <a:r>
              <a:rPr lang="en-US" sz="3200" dirty="0" smtClean="0"/>
              <a:t>He then uses heavy pathos, establishing himself as a worthy king by detailing his plans for </a:t>
            </a:r>
            <a:r>
              <a:rPr lang="en-US" sz="3200" dirty="0" err="1" smtClean="0"/>
              <a:t>Fortinbras</a:t>
            </a:r>
            <a:endParaRPr lang="en-US" sz="3200" dirty="0" smtClean="0"/>
          </a:p>
          <a:p>
            <a:pPr marL="457200" indent="-457200" algn="l">
              <a:buFont typeface="Arial" panose="020B0604020202020204" pitchFamily="34" charset="0"/>
              <a:buChar char="•"/>
            </a:pPr>
            <a:r>
              <a:rPr lang="en-US" sz="3200" dirty="0" smtClean="0"/>
              <a:t>He refuses to surrender any territory gained previously by his brother, bolstering his reputation as a strong leader</a:t>
            </a:r>
          </a:p>
        </p:txBody>
      </p:sp>
      <p:sp>
        <p:nvSpPr>
          <p:cNvPr id="3" name="Title 2"/>
          <p:cNvSpPr>
            <a:spLocks noGrp="1"/>
          </p:cNvSpPr>
          <p:nvPr>
            <p:ph type="title"/>
          </p:nvPr>
        </p:nvSpPr>
        <p:spPr/>
        <p:txBody>
          <a:bodyPr/>
          <a:lstStyle/>
          <a:p>
            <a:r>
              <a:rPr lang="en-US" dirty="0" smtClean="0"/>
              <a:t>Rhetoric</a:t>
            </a:r>
            <a:endParaRPr lang="en-US" dirty="0"/>
          </a:p>
        </p:txBody>
      </p:sp>
    </p:spTree>
    <p:extLst>
      <p:ext uri="{BB962C8B-B14F-4D97-AF65-F5344CB8AC3E}">
        <p14:creationId xmlns:p14="http://schemas.microsoft.com/office/powerpoint/2010/main" val="352489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normAutofit fontScale="77500" lnSpcReduction="20000"/>
          </a:bodyPr>
          <a:lstStyle/>
          <a:p>
            <a:pPr marL="342900" lvl="0" indent="-342900" algn="l">
              <a:buFont typeface="Arial" panose="020B0604020202020204" pitchFamily="34" charset="0"/>
              <a:buChar char="•"/>
            </a:pPr>
            <a:r>
              <a:rPr lang="en-US" sz="2400" dirty="0"/>
              <a:t>Claudius’ speech starts off with a melancholy tone as he addresses King Hamlet’s death. </a:t>
            </a:r>
            <a:endParaRPr lang="en-US" sz="2400" dirty="0" smtClean="0"/>
          </a:p>
          <a:p>
            <a:pPr marL="342900" lvl="0" indent="-342900" algn="l">
              <a:buFont typeface="Arial" panose="020B0604020202020204" pitchFamily="34" charset="0"/>
              <a:buChar char="•"/>
            </a:pPr>
            <a:endParaRPr lang="en-US" sz="2400" dirty="0"/>
          </a:p>
          <a:p>
            <a:pPr marL="342900" lvl="0" indent="-342900" algn="l">
              <a:buFont typeface="Arial" panose="020B0604020202020204" pitchFamily="34" charset="0"/>
              <a:buChar char="•"/>
            </a:pPr>
            <a:r>
              <a:rPr lang="en-US" sz="2400" dirty="0" smtClean="0"/>
              <a:t>“</a:t>
            </a:r>
            <a:r>
              <a:rPr lang="en-US" sz="2400" dirty="0"/>
              <a:t>Together with remembrance of ourselves.”</a:t>
            </a:r>
          </a:p>
          <a:p>
            <a:pPr lvl="1" algn="l"/>
            <a:r>
              <a:rPr lang="en-US" sz="2400" dirty="0" smtClean="0">
                <a:solidFill>
                  <a:schemeClr val="tx1"/>
                </a:solidFill>
              </a:rPr>
              <a:t>	King </a:t>
            </a:r>
            <a:r>
              <a:rPr lang="en-US" sz="2400" dirty="0">
                <a:solidFill>
                  <a:schemeClr val="tx1"/>
                </a:solidFill>
              </a:rPr>
              <a:t>Hamlet was one of the people</a:t>
            </a:r>
            <a:r>
              <a:rPr lang="en-US" sz="2400" dirty="0" smtClean="0">
                <a:solidFill>
                  <a:schemeClr val="tx1"/>
                </a:solidFill>
              </a:rPr>
              <a:t>.</a:t>
            </a:r>
          </a:p>
          <a:p>
            <a:pPr lvl="1" algn="l"/>
            <a:endParaRPr lang="en-US" sz="2400" dirty="0">
              <a:solidFill>
                <a:schemeClr val="tx1"/>
              </a:solidFill>
            </a:endParaRPr>
          </a:p>
          <a:p>
            <a:pPr marL="342900" lvl="0" indent="-342900" algn="l">
              <a:buFont typeface="Arial" panose="020B0604020202020204" pitchFamily="34" charset="0"/>
              <a:buChar char="•"/>
            </a:pPr>
            <a:r>
              <a:rPr lang="en-US" sz="2400" dirty="0"/>
              <a:t>Shifts to commanding as Claudius brings up </a:t>
            </a:r>
            <a:r>
              <a:rPr lang="en-US" sz="2400" dirty="0" err="1"/>
              <a:t>Fortinbras</a:t>
            </a:r>
            <a:r>
              <a:rPr lang="en-US" sz="2400" dirty="0"/>
              <a:t> and how to deal with him.</a:t>
            </a:r>
          </a:p>
          <a:p>
            <a:pPr lvl="1" algn="l"/>
            <a:r>
              <a:rPr lang="en-US" sz="2400" dirty="0" smtClean="0">
                <a:solidFill>
                  <a:schemeClr val="tx1"/>
                </a:solidFill>
              </a:rPr>
              <a:t>	They </a:t>
            </a:r>
            <a:r>
              <a:rPr lang="en-US" sz="2400" dirty="0">
                <a:solidFill>
                  <a:schemeClr val="tx1"/>
                </a:solidFill>
              </a:rPr>
              <a:t>will not stand for this</a:t>
            </a:r>
            <a:r>
              <a:rPr lang="en-US" sz="2400" dirty="0" smtClean="0">
                <a:solidFill>
                  <a:schemeClr val="tx1"/>
                </a:solidFill>
              </a:rPr>
              <a:t>.</a:t>
            </a:r>
          </a:p>
          <a:p>
            <a:pPr lvl="1" algn="l"/>
            <a:endParaRPr lang="en-US" sz="2400" dirty="0">
              <a:solidFill>
                <a:schemeClr val="tx1"/>
              </a:solidFill>
            </a:endParaRPr>
          </a:p>
          <a:p>
            <a:pPr marL="342900" lvl="0" indent="-342900" algn="l">
              <a:buFont typeface="Arial" panose="020B0604020202020204" pitchFamily="34" charset="0"/>
              <a:buChar char="•"/>
            </a:pPr>
            <a:r>
              <a:rPr lang="en-US" sz="2400" dirty="0"/>
              <a:t>Claudius speaks condescendingly regarding </a:t>
            </a:r>
            <a:r>
              <a:rPr lang="en-US" sz="2400" dirty="0" err="1"/>
              <a:t>Fortinbras</a:t>
            </a:r>
            <a:r>
              <a:rPr lang="en-US" sz="2400" dirty="0"/>
              <a:t>.</a:t>
            </a:r>
          </a:p>
          <a:p>
            <a:pPr lvl="1" algn="l"/>
            <a:r>
              <a:rPr lang="en-US" sz="2400" dirty="0" smtClean="0">
                <a:solidFill>
                  <a:schemeClr val="tx1"/>
                </a:solidFill>
              </a:rPr>
              <a:t>	“</a:t>
            </a:r>
            <a:r>
              <a:rPr lang="en-US" sz="2400" dirty="0" err="1">
                <a:solidFill>
                  <a:schemeClr val="tx1"/>
                </a:solidFill>
              </a:rPr>
              <a:t>Colleagued</a:t>
            </a:r>
            <a:r>
              <a:rPr lang="en-US" sz="2400" dirty="0">
                <a:solidFill>
                  <a:schemeClr val="tx1"/>
                </a:solidFill>
              </a:rPr>
              <a:t> with the dream of his advantage.”</a:t>
            </a:r>
          </a:p>
          <a:p>
            <a:pPr marL="342900" indent="-342900" algn="l">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smtClean="0"/>
              <a:t>Tone</a:t>
            </a:r>
            <a:endParaRPr lang="en-US" dirty="0"/>
          </a:p>
        </p:txBody>
      </p:sp>
    </p:spTree>
    <p:extLst>
      <p:ext uri="{BB962C8B-B14F-4D97-AF65-F5344CB8AC3E}">
        <p14:creationId xmlns:p14="http://schemas.microsoft.com/office/powerpoint/2010/main" val="2822720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828800"/>
            <a:ext cx="8229600" cy="5029200"/>
          </a:xfrm>
        </p:spPr>
        <p:txBody>
          <a:bodyPr>
            <a:normAutofit fontScale="40000" lnSpcReduction="20000"/>
          </a:bodyPr>
          <a:lstStyle/>
          <a:p>
            <a:pPr marL="457200" lvl="0" indent="-457200" algn="l">
              <a:buFont typeface="Arial" panose="020B0604020202020204" pitchFamily="34" charset="0"/>
              <a:buChar char="•"/>
            </a:pPr>
            <a:r>
              <a:rPr lang="en-US" sz="4500" dirty="0"/>
              <a:t>“That we with wisest sorrow think on him”</a:t>
            </a:r>
          </a:p>
          <a:p>
            <a:pPr lvl="1" algn="l"/>
            <a:r>
              <a:rPr lang="en-US" sz="4500" dirty="0" smtClean="0">
                <a:solidFill>
                  <a:schemeClr val="tx1"/>
                </a:solidFill>
              </a:rPr>
              <a:t>	Alliteration</a:t>
            </a:r>
          </a:p>
          <a:p>
            <a:pPr lvl="1" algn="l"/>
            <a:endParaRPr lang="en-US" sz="4500" dirty="0">
              <a:solidFill>
                <a:schemeClr val="tx1"/>
              </a:solidFill>
            </a:endParaRPr>
          </a:p>
          <a:p>
            <a:pPr marL="457200" lvl="0" indent="-457200" algn="l">
              <a:buFont typeface="Arial" panose="020B0604020202020204" pitchFamily="34" charset="0"/>
              <a:buChar char="•"/>
            </a:pPr>
            <a:r>
              <a:rPr lang="en-US" sz="4500" dirty="0"/>
              <a:t>“Therefore our sometime sister, now our queen,  the imperial </a:t>
            </a:r>
            <a:r>
              <a:rPr lang="en-US" sz="4500" dirty="0" err="1"/>
              <a:t>jointress</a:t>
            </a:r>
            <a:r>
              <a:rPr lang="en-US" sz="4500" dirty="0"/>
              <a:t> of this war-like state </a:t>
            </a:r>
            <a:r>
              <a:rPr lang="en-US" sz="4500" dirty="0" smtClean="0"/>
              <a:t>“</a:t>
            </a:r>
            <a:endParaRPr lang="en-US" sz="4500" dirty="0"/>
          </a:p>
          <a:p>
            <a:pPr lvl="1" algn="l"/>
            <a:r>
              <a:rPr lang="en-US" sz="4500" dirty="0" smtClean="0">
                <a:solidFill>
                  <a:schemeClr val="tx1"/>
                </a:solidFill>
              </a:rPr>
              <a:t>	Personification</a:t>
            </a:r>
          </a:p>
          <a:p>
            <a:pPr lvl="1" algn="l"/>
            <a:endParaRPr lang="en-US" sz="4500" dirty="0">
              <a:solidFill>
                <a:schemeClr val="tx1"/>
              </a:solidFill>
            </a:endParaRPr>
          </a:p>
          <a:p>
            <a:pPr marL="457200" lvl="0" indent="-457200" algn="l">
              <a:buFont typeface="Arial" panose="020B0604020202020204" pitchFamily="34" charset="0"/>
              <a:buChar char="•"/>
            </a:pPr>
            <a:r>
              <a:rPr lang="en-US" sz="4500" dirty="0"/>
              <a:t>“Have we, as '</a:t>
            </a:r>
            <a:r>
              <a:rPr lang="en-US" sz="4500" dirty="0" err="1"/>
              <a:t>twere</a:t>
            </a:r>
            <a:r>
              <a:rPr lang="en-US" sz="4500" dirty="0"/>
              <a:t> with a defeated joy, with one auspicious and one dropping eye”</a:t>
            </a:r>
          </a:p>
          <a:p>
            <a:pPr lvl="1" algn="l"/>
            <a:r>
              <a:rPr lang="en-US" sz="4500" dirty="0" smtClean="0">
                <a:solidFill>
                  <a:schemeClr val="tx1"/>
                </a:solidFill>
              </a:rPr>
              <a:t>	Oxymoron</a:t>
            </a:r>
          </a:p>
          <a:p>
            <a:pPr lvl="1" algn="l"/>
            <a:endParaRPr lang="en-US" sz="4500" dirty="0">
              <a:solidFill>
                <a:schemeClr val="tx1"/>
              </a:solidFill>
            </a:endParaRPr>
          </a:p>
          <a:p>
            <a:pPr marL="457200" lvl="0" indent="-457200" algn="l">
              <a:buFont typeface="Arial" panose="020B0604020202020204" pitchFamily="34" charset="0"/>
              <a:buChar char="•"/>
            </a:pPr>
            <a:r>
              <a:rPr lang="en-US" sz="4500" dirty="0"/>
              <a:t>“With mirth in funeral and with dirge in marriage, in equal scale weighing delight and dole”</a:t>
            </a:r>
          </a:p>
          <a:p>
            <a:pPr lvl="1" algn="l"/>
            <a:r>
              <a:rPr lang="en-US" sz="4500" dirty="0" smtClean="0">
                <a:solidFill>
                  <a:schemeClr val="tx1"/>
                </a:solidFill>
              </a:rPr>
              <a:t>	Antithesis</a:t>
            </a:r>
            <a:endParaRPr lang="en-US" sz="4500" dirty="0">
              <a:solidFill>
                <a:schemeClr val="tx1"/>
              </a:solidFill>
            </a:endParaRPr>
          </a:p>
          <a:p>
            <a:pPr lvl="1" algn="l"/>
            <a:r>
              <a:rPr lang="en-US" sz="4500" dirty="0" smtClean="0">
                <a:solidFill>
                  <a:schemeClr val="tx1"/>
                </a:solidFill>
              </a:rPr>
              <a:t>	Mirth </a:t>
            </a:r>
            <a:r>
              <a:rPr lang="en-US" sz="4500" dirty="0">
                <a:solidFill>
                  <a:schemeClr val="tx1"/>
                </a:solidFill>
              </a:rPr>
              <a:t>is laughter and dirge is a funeral hymn </a:t>
            </a:r>
          </a:p>
          <a:p>
            <a:pPr algn="l"/>
            <a:endParaRPr lang="en-US" dirty="0"/>
          </a:p>
        </p:txBody>
      </p:sp>
      <p:sp>
        <p:nvSpPr>
          <p:cNvPr id="3" name="Title 2"/>
          <p:cNvSpPr>
            <a:spLocks noGrp="1"/>
          </p:cNvSpPr>
          <p:nvPr>
            <p:ph type="title"/>
          </p:nvPr>
        </p:nvSpPr>
        <p:spPr/>
        <p:txBody>
          <a:bodyPr/>
          <a:lstStyle/>
          <a:p>
            <a:r>
              <a:rPr lang="en-US" dirty="0" err="1" smtClean="0"/>
              <a:t>DICTion</a:t>
            </a:r>
            <a:endParaRPr lang="en-US" dirty="0"/>
          </a:p>
        </p:txBody>
      </p:sp>
    </p:spTree>
    <p:extLst>
      <p:ext uri="{BB962C8B-B14F-4D97-AF65-F5344CB8AC3E}">
        <p14:creationId xmlns:p14="http://schemas.microsoft.com/office/powerpoint/2010/main" val="631252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lvl="0" indent="-342900" algn="l">
              <a:buFont typeface="Arial" panose="020B0604020202020204" pitchFamily="34" charset="0"/>
              <a:buChar char="•"/>
            </a:pPr>
            <a:r>
              <a:rPr lang="en-US" dirty="0"/>
              <a:t>“Thus much the business is: we have here writ to Norway, uncle of young </a:t>
            </a:r>
            <a:r>
              <a:rPr lang="en-US" dirty="0" err="1"/>
              <a:t>Fortinbras</a:t>
            </a:r>
            <a:r>
              <a:rPr lang="en-US" dirty="0"/>
              <a:t>”</a:t>
            </a:r>
          </a:p>
          <a:p>
            <a:pPr lvl="1" algn="l"/>
            <a:r>
              <a:rPr lang="en-US" sz="2000" dirty="0" smtClean="0">
                <a:solidFill>
                  <a:schemeClr val="tx1"/>
                </a:solidFill>
              </a:rPr>
              <a:t>	Personification</a:t>
            </a:r>
          </a:p>
          <a:p>
            <a:pPr lvl="1" algn="l"/>
            <a:endParaRPr lang="en-US" sz="2000" dirty="0">
              <a:solidFill>
                <a:schemeClr val="tx1"/>
              </a:solidFill>
            </a:endParaRPr>
          </a:p>
          <a:p>
            <a:pPr marL="342900" lvl="0" indent="-342900" algn="l">
              <a:buFont typeface="Arial" panose="020B0604020202020204" pitchFamily="34" charset="0"/>
              <a:buChar char="•"/>
            </a:pPr>
            <a:r>
              <a:rPr lang="en-US" dirty="0"/>
              <a:t>“Now follows, that you know, young </a:t>
            </a:r>
            <a:r>
              <a:rPr lang="en-US" dirty="0" err="1"/>
              <a:t>Fortinbras</a:t>
            </a:r>
            <a:r>
              <a:rPr lang="en-US" dirty="0"/>
              <a:t>, holding a weak supposal of our worth, or thinking by our late dear brother's death , our state to be disjoint and out of frame, </a:t>
            </a:r>
            <a:r>
              <a:rPr lang="en-US" dirty="0" err="1"/>
              <a:t>colleagued</a:t>
            </a:r>
            <a:r>
              <a:rPr lang="en-US" dirty="0"/>
              <a:t> with the dream of his advantage, he hath not </a:t>
            </a:r>
            <a:r>
              <a:rPr lang="en-US" dirty="0" err="1"/>
              <a:t>fail'd</a:t>
            </a:r>
            <a:r>
              <a:rPr lang="en-US" dirty="0"/>
              <a:t> to pester us with message, importing the surrender of those lands”</a:t>
            </a:r>
          </a:p>
          <a:p>
            <a:pPr lvl="1" algn="l"/>
            <a:r>
              <a:rPr lang="en-US" sz="2000" dirty="0" smtClean="0">
                <a:solidFill>
                  <a:schemeClr val="tx1"/>
                </a:solidFill>
              </a:rPr>
              <a:t>	Periodic </a:t>
            </a:r>
            <a:r>
              <a:rPr lang="en-US" sz="2000" dirty="0">
                <a:solidFill>
                  <a:schemeClr val="tx1"/>
                </a:solidFill>
              </a:rPr>
              <a:t>sentence</a:t>
            </a:r>
          </a:p>
          <a:p>
            <a:pPr algn="l"/>
            <a:endParaRPr lang="en-US" dirty="0"/>
          </a:p>
        </p:txBody>
      </p:sp>
      <p:sp>
        <p:nvSpPr>
          <p:cNvPr id="3" name="Title 2"/>
          <p:cNvSpPr>
            <a:spLocks noGrp="1"/>
          </p:cNvSpPr>
          <p:nvPr>
            <p:ph type="title"/>
          </p:nvPr>
        </p:nvSpPr>
        <p:spPr/>
        <p:txBody>
          <a:bodyPr/>
          <a:lstStyle/>
          <a:p>
            <a:r>
              <a:rPr lang="en-US" dirty="0" smtClean="0"/>
              <a:t>diction</a:t>
            </a:r>
            <a:endParaRPr lang="en-US" dirty="0"/>
          </a:p>
        </p:txBody>
      </p:sp>
    </p:spTree>
    <p:extLst>
      <p:ext uri="{BB962C8B-B14F-4D97-AF65-F5344CB8AC3E}">
        <p14:creationId xmlns:p14="http://schemas.microsoft.com/office/powerpoint/2010/main" val="2329084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"An Analysis of Claudius, Hamlet's Uncle." </a:t>
            </a:r>
            <a:r>
              <a:rPr lang="en-US" i="1" dirty="0"/>
              <a:t>Claudius, Hamlet's Uncle</a:t>
            </a:r>
            <a:r>
              <a:rPr lang="en-US" dirty="0"/>
              <a:t>. </a:t>
            </a:r>
            <a:r>
              <a:rPr lang="en-US" dirty="0" err="1"/>
              <a:t>N.p</a:t>
            </a:r>
            <a:r>
              <a:rPr lang="en-US" dirty="0"/>
              <a:t>., </a:t>
            </a:r>
            <a:r>
              <a:rPr lang="en-US" dirty="0" err="1"/>
              <a:t>n.d.</a:t>
            </a:r>
            <a:r>
              <a:rPr lang="en-US" dirty="0"/>
              <a:t> </a:t>
            </a:r>
            <a:r>
              <a:rPr lang="en-US" dirty="0" smtClean="0"/>
              <a:t>	Web</a:t>
            </a:r>
            <a:r>
              <a:rPr lang="en-US" dirty="0"/>
              <a:t>. 01 Oct. 2013. </a:t>
            </a:r>
            <a:endParaRPr lang="en-US" dirty="0" smtClean="0"/>
          </a:p>
          <a:p>
            <a:pPr algn="l"/>
            <a:endParaRPr lang="en-US" dirty="0"/>
          </a:p>
          <a:p>
            <a:pPr algn="l"/>
            <a:r>
              <a:rPr lang="en-US" dirty="0"/>
              <a:t>"The Complete Works of William Shakespeare." </a:t>
            </a:r>
            <a:r>
              <a:rPr lang="en-US" i="1" dirty="0"/>
              <a:t>The Complete Works of William </a:t>
            </a:r>
            <a:r>
              <a:rPr lang="en-US" i="1" dirty="0" smtClean="0"/>
              <a:t>	Shakespeare</a:t>
            </a:r>
            <a:r>
              <a:rPr lang="en-US" dirty="0"/>
              <a:t>. </a:t>
            </a:r>
            <a:r>
              <a:rPr lang="en-US" dirty="0" err="1"/>
              <a:t>N.p</a:t>
            </a:r>
            <a:r>
              <a:rPr lang="en-US" dirty="0"/>
              <a:t>., </a:t>
            </a:r>
            <a:r>
              <a:rPr lang="en-US" dirty="0" err="1"/>
              <a:t>n.d.</a:t>
            </a:r>
            <a:r>
              <a:rPr lang="en-US" dirty="0"/>
              <a:t> Web. 01 Oct. 2013. </a:t>
            </a:r>
            <a:endParaRPr lang="en-US" dirty="0" smtClean="0"/>
          </a:p>
          <a:p>
            <a:pPr algn="l"/>
            <a:endParaRPr lang="en-US" dirty="0"/>
          </a:p>
          <a:p>
            <a:pPr algn="l"/>
            <a:r>
              <a:rPr lang="en-US" dirty="0"/>
              <a:t>"Hamlet: Quotes." </a:t>
            </a:r>
            <a:r>
              <a:rPr lang="en-US" i="1" dirty="0"/>
              <a:t>Hamlet: Quotes</a:t>
            </a:r>
            <a:r>
              <a:rPr lang="en-US" dirty="0"/>
              <a:t>. </a:t>
            </a:r>
            <a:r>
              <a:rPr lang="en-US" dirty="0" err="1"/>
              <a:t>N.p</a:t>
            </a:r>
            <a:r>
              <a:rPr lang="en-US" dirty="0"/>
              <a:t>., </a:t>
            </a:r>
            <a:r>
              <a:rPr lang="en-US" dirty="0" err="1"/>
              <a:t>n.d.</a:t>
            </a:r>
            <a:r>
              <a:rPr lang="en-US" dirty="0"/>
              <a:t> Web. 01 Oct. 2013. </a:t>
            </a:r>
            <a:endParaRPr lang="en-US" dirty="0" smtClean="0"/>
          </a:p>
          <a:p>
            <a:pPr algn="l"/>
            <a:endParaRPr lang="en-US" dirty="0"/>
          </a:p>
          <a:p>
            <a:pPr algn="l"/>
            <a:r>
              <a:rPr lang="en-US" dirty="0"/>
              <a:t>"William Shakespeare." </a:t>
            </a:r>
            <a:r>
              <a:rPr lang="en-US" i="1" dirty="0"/>
              <a:t>- Biography and Works. Search Texts, Read Online. Discuss.</a:t>
            </a:r>
            <a:r>
              <a:rPr lang="en-US" dirty="0"/>
              <a:t> </a:t>
            </a:r>
            <a:r>
              <a:rPr lang="en-US" dirty="0" smtClean="0"/>
              <a:t>	</a:t>
            </a:r>
            <a:r>
              <a:rPr lang="en-US" dirty="0" err="1" smtClean="0"/>
              <a:t>N.p</a:t>
            </a:r>
            <a:r>
              <a:rPr lang="en-US" dirty="0"/>
              <a:t>., </a:t>
            </a:r>
            <a:r>
              <a:rPr lang="en-US" dirty="0" err="1"/>
              <a:t>n.d.</a:t>
            </a:r>
            <a:r>
              <a:rPr lang="en-US" dirty="0"/>
              <a:t> Web. 01 Oct. 2013. </a:t>
            </a:r>
          </a:p>
          <a:p>
            <a:pPr algn="l"/>
            <a:endParaRPr lang="en-US" dirty="0"/>
          </a:p>
        </p:txBody>
      </p:sp>
      <p:sp>
        <p:nvSpPr>
          <p:cNvPr id="3" name="Title 2"/>
          <p:cNvSpPr>
            <a:spLocks noGrp="1"/>
          </p:cNvSpPr>
          <p:nvPr>
            <p:ph type="title"/>
          </p:nvPr>
        </p:nvSpPr>
        <p:spPr/>
        <p:txBody>
          <a:bodyPr/>
          <a:lstStyle/>
          <a:p>
            <a:r>
              <a:rPr lang="en-US" dirty="0" smtClean="0"/>
              <a:t>Works cited</a:t>
            </a:r>
            <a:endParaRPr lang="en-US" dirty="0"/>
          </a:p>
        </p:txBody>
      </p:sp>
    </p:spTree>
    <p:extLst>
      <p:ext uri="{BB962C8B-B14F-4D97-AF65-F5344CB8AC3E}">
        <p14:creationId xmlns:p14="http://schemas.microsoft.com/office/powerpoint/2010/main" val="865043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362200"/>
            <a:ext cx="8229600" cy="3733800"/>
          </a:xfrm>
        </p:spPr>
        <p:txBody>
          <a:bodyPr>
            <a:normAutofit/>
          </a:bodyPr>
          <a:lstStyle/>
          <a:p>
            <a:r>
              <a:rPr lang="en-US" sz="2400" dirty="0" smtClean="0"/>
              <a:t>The Tragedy of Hamlet is an original play by Shakespeare and is set in the ancient kingdom of Denmark. The play is about the revenge of a prince after his family members, including the king, King Hamlet, were murdered by his uncle, Claudius, so that he could inherit the throne as well as the wives of his kinsmen. The play culminates when the young king finally kills Claudius and manages to take back the thrown of his father. The theme of the play is that of revenge, family ties and corruption. It is Shakespeare's longest play. </a:t>
            </a:r>
          </a:p>
          <a:p>
            <a:endParaRPr lang="en-US" sz="1800" dirty="0"/>
          </a:p>
        </p:txBody>
      </p:sp>
      <p:sp>
        <p:nvSpPr>
          <p:cNvPr id="2" name="Title 1"/>
          <p:cNvSpPr>
            <a:spLocks noGrp="1"/>
          </p:cNvSpPr>
          <p:nvPr>
            <p:ph type="title"/>
          </p:nvPr>
        </p:nvSpPr>
        <p:spPr/>
        <p:txBody>
          <a:bodyPr/>
          <a:lstStyle/>
          <a:p>
            <a:r>
              <a:rPr lang="en-US" dirty="0" smtClean="0"/>
              <a:t>A Brief Summary</a:t>
            </a:r>
            <a:endParaRPr lang="en-US" dirty="0"/>
          </a:p>
        </p:txBody>
      </p:sp>
    </p:spTree>
    <p:extLst>
      <p:ext uri="{BB962C8B-B14F-4D97-AF65-F5344CB8AC3E}">
        <p14:creationId xmlns:p14="http://schemas.microsoft.com/office/powerpoint/2010/main" val="2641915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pPr marL="285750" indent="-285750" algn="l">
              <a:buFont typeface="Arial" panose="020B0604020202020204" pitchFamily="34" charset="0"/>
              <a:buChar char="•"/>
            </a:pPr>
            <a:r>
              <a:rPr lang="en-US" sz="3200" dirty="0"/>
              <a:t>Claudius</a:t>
            </a:r>
          </a:p>
          <a:p>
            <a:pPr marL="742950" lvl="1" indent="-285750" algn="l">
              <a:buFont typeface="Arial" panose="020B0604020202020204" pitchFamily="34" charset="0"/>
              <a:buChar char="•"/>
            </a:pPr>
            <a:r>
              <a:rPr lang="en-US" sz="3200" dirty="0" smtClean="0">
                <a:solidFill>
                  <a:schemeClr val="tx1"/>
                </a:solidFill>
              </a:rPr>
              <a:t>Intelligent and well-spoken</a:t>
            </a:r>
          </a:p>
          <a:p>
            <a:pPr marL="742950" lvl="1" indent="-285750" algn="l">
              <a:buFont typeface="Arial" panose="020B0604020202020204" pitchFamily="34" charset="0"/>
              <a:buChar char="•"/>
            </a:pPr>
            <a:r>
              <a:rPr lang="en-US" sz="3200" dirty="0" smtClean="0">
                <a:solidFill>
                  <a:schemeClr val="tx1"/>
                </a:solidFill>
              </a:rPr>
              <a:t>Manipulative and dangerous nature</a:t>
            </a:r>
          </a:p>
          <a:p>
            <a:pPr marL="742950" lvl="1" indent="-285750" algn="l">
              <a:buFont typeface="Arial" panose="020B0604020202020204" pitchFamily="34" charset="0"/>
              <a:buChar char="•"/>
            </a:pPr>
            <a:r>
              <a:rPr lang="en-US" sz="3200" dirty="0" smtClean="0">
                <a:solidFill>
                  <a:schemeClr val="tx1"/>
                </a:solidFill>
              </a:rPr>
              <a:t>Conscience is what makes him such a complex villain</a:t>
            </a:r>
            <a:endParaRPr lang="en-US" sz="3200" dirty="0">
              <a:solidFill>
                <a:schemeClr val="tx1"/>
              </a:solidFill>
            </a:endParaRPr>
          </a:p>
          <a:p>
            <a:pPr algn="l"/>
            <a:endParaRPr lang="en-US" dirty="0"/>
          </a:p>
        </p:txBody>
      </p:sp>
      <p:sp>
        <p:nvSpPr>
          <p:cNvPr id="2" name="Title 1"/>
          <p:cNvSpPr>
            <a:spLocks noGrp="1"/>
          </p:cNvSpPr>
          <p:nvPr>
            <p:ph type="title"/>
          </p:nvPr>
        </p:nvSpPr>
        <p:spPr/>
        <p:txBody>
          <a:bodyPr/>
          <a:lstStyle/>
          <a:p>
            <a:r>
              <a:rPr lang="en-US" dirty="0" smtClean="0"/>
              <a:t>SOAPS: Speaker</a:t>
            </a:r>
            <a:endParaRPr lang="en-US" dirty="0"/>
          </a:p>
        </p:txBody>
      </p:sp>
      <p:sp>
        <p:nvSpPr>
          <p:cNvPr id="4" name="AutoShape 2" descr="data:image/jpeg;base64,/9j/4AAQSkZJRgABAQAAAQABAAD/2wCEAAkGBhQSERUUEhQWFRUVFRgVExgXFRgaGhgXGBcZFxgaFxUXHiceGhwkHBcUHy8gJCcpLSwsFR4xNTAqNSYrLCkBCQoKDgwOGg8PGSwkHyQpLCksLCkpLCwsLCksKSwsKSwsLCwpLCwpKSksKSwsKSwpKSwsKSkpLCwsKSwsLCwpLP/AABEIAKgBKwMBIgACEQEDEQH/xAAcAAEAAgMBAQEAAAAAAAAAAAAABQcBBAYDAgj/xABDEAABAwIDAwYMBgIABQUAAAABAAIDBBEFEiEGMVEHEyJBYaEWFzI0UlRxgZGxwdEUI0JicnMz4RVDY4LxGCRTovD/xAAZAQEBAQEBAQAAAAAAAAAAAAAAAwIBBAX/xAAkEQEBAAIDAQEAAQQDAAAAAAAAAQIRAxIhMUFRIiNCYQQTFP/aAAwDAQACEQMRAD8AtTDMChfDG5zbucxpJudTZbPg1B6HeV7YH5vF/W35LeQRfg1B6HeU8GoPQ7ypREEX4NQeh3lPBqD0O8qURBF+DUHod5Twag9DvKlEQRfg3B6HeU8G4PQ7ypJ7rC56hdcViG0b6lxZBdrL2c7rPv6lLk5Zh9axxuSefg1KDY5QeBf/ALX2zZ+nOoaD7HH7qvcZ2ee0Etk033Op+KxhG0MkL4w12+2ZvU7jp9V5v/VcctZYq/8AVueVYvg3B6HeU8G4PQ7ytnDa9szA9h0O/iD1g9oW2vbLv2IIvwag9DvKeDUHod5Uoi6Ivwag9DvKeDUHod5UoiCL8GoPQ7yng1B6HeVKIgi/BqD0O8p4NQeh3lSiIIvwag9DvKeDUHod5UoiCL8GoPQ7yng1B6HeVKIgi/BqD0O8p4NQeh3lSiIIvwag9DvKeDUHod5UoiCL8GoPQ7yng1B6HeVKIgi/BqD0O8p4NQeh3lSiIIvwag9DvKeDUHod5UoiCL8G4PQ7yqi2pomNq5gGiwfYfAK8FSu1vns/8/oEFu4H5vF/W35LeWjgfm8X9bfkt5AREQEREBEWCg5/bPF5IKdxY24LSC+/k6KtdntoXBv4eKM5mRulL3ahxOoBA43XdcomJ2p3RAb7F5tuZfUjiuApAYqON0MrYzmyylzc3Oa6AW10sNF8/ly3y/fx6eOf0lPWYlKCZG3a4kFtgLDdcdgUcHuZUdL/AJbC5o4kbgul/wCJZoRkeSf19Et17AVyVfMyOQOkLiDcEsALvcDopZzak8d1yb48/n3Mf5MjOccN1nXsLD2b/crOBX592Y2vBBzRBoaSI3/qtwcR1q5dj8TM0ALjcg2ve9xZen/j56/t1Hlx/wAk8iIvYgIsXRBlEWEGUREBERAREQEREBEKwgyiwSsoCIsXQZREQYVK7W+ez/z+gV1KldrfPZ/5/QILdwPzeL+tvyW8tHA/N4v62/JbyAiIgIiICIsFBC7VMjEJe8DTQdt9LKm6DEIWulidfIHZ4wDa/Fod3ruOUyqe8iNpsGkXF7XvvVfYhM1vNtEfSMsevv1HwXyubk7cuo9XHNY7b8mOMLbQxub2OJ+ZUPPTF7XPOpsQOxdDtBhLWkuaTYncF8Movymi1sxt8VPe2rXJYdTaNAJFngXAuCd4BV38n9ssljbMblvA7tOxVgxsdM3IDx13m9/KVo7AUTBFna7NcaG973V+Ddz2zyWadcFlYWV9J5VfcqWD1bo3VNNVSQthicXMYbB5BvcqvdgseqWxnEqusmfDAXNMReSHuIygW3dd1d+0uFuqaSaBrsrpY3MDrXtfrsq8wHkme3DZ6KZ4POOzNcBazgbgoPbBeWwSVEMVTTOgZUf4ZM1xroMw4Hct/lsxaSDDM8Mjo3GVjczHEGxa7rHsXI4byRVhmg/EzGSOn6MQ4NBuAu+5RtjH4hQtp435S17X3IvcNBFu/uQc7sryyh0jKeqgdB+RzjXudfMGsvc8cwB961f/AFAxh4LoBzJkyXErTKADq4xb7fC6jsM5H6p87XVcxka2Pmm9jLZbX7AtaHkarIn802YcwH5tGNzEX3F1r9SC86eoD2te03a4BzTxBFwuT275RG4e6OJsZmnm/wAbAbddtSuW2fjqo8dmF5TThuQZ9Ga5T0ADYtFrXOqmeUzk+krpIaimfzdRB5B7L3HvBQaVHy1sdTVMkkDo5qVzBJGXaEPdlu09h6vYpfYLlEdiTpL05hYLGJxdcuBGt+C4en5HKmSCpEs15qgtL3kb8rs1veVZOwezho6RkT7F7RYkDeg5jaLlnFNVVFO2mdI6C5c4O0DQASXD3jcvqq5aohSU0scLnzVNwyHMLghxZq72i/sWpivJbO+vrJ2yDLVsezyfIzAD32soY8i9QKeHJLlnpnkxOHAuzbuIKCXl5ZXyUlXlp3RVVMBnYXA2aTYvBO/KbadoUpyPbXzVlNlqGHMzdIXE84DqSb7j1Ln8D5JKgtqnVEpMtTGWOf7Te/xXScluylVQNfFO/Oy/5enkjgOwoOfxrlDrI8ebT82ebYcpjzaFjrfm6b7DWxWziXLoGPlMNI+WCFwbJJmt120C9ts+TupkxNtdSy5TZrXC19G6EewjeFzlfyOVjTLHBMW087g+RnaNbe66C3KXHWVNEaiBxyuic9vUQcpNj2hUtsZyxT0lO4zxS1DDOc8xeTbMB0RfdYC/vVt7M7LmmoPwwOpY5oPAlpF1VB5FK1rDBz5MBeHvb1EjQOtxsg7DaTlrigmMUDGS5WZ3ufIGC1gbNvvdruXV7E7aRYlTiaIFpvlew72uHb1jrv2qs8Y5G6lkvPUsgaXsDZAWh2tgCRmGm5d9yc7KOooS2R2Z7jdx4lB16pXa3z2f+f0CupUrtb57P/P6BBbuB+bxf1t+S3lo4H5vF/W35LeQEREBERBi6iNpNqIKKIyTut6LRq5x4AKJ255QI8PAaGmSVwuGjcG+k49SpHaDH5K2dz5XX00tuAOgsOpYuX8OW6dlVbYtxOV72MLI4w0AG2Z5O+5G7RQtRA6Sqym9o2AgN/SXGwOvWBcrx5PHNtUAeU17bDg21rrdpcRa2rnLg5wbzY0B3i5B07V4+TGbt/Vccq7iTDo3RsbIwE2ABubntNlq8wG6W3DTsWjNta8AOEbc1uvX3KMqNqpHOAIZfdoD7gqWY/XO1aWLwPuL2yOLsrQBo3eCTvuTdatJtBPh95oiQBYuZfovF9xHv6l9y4u55aHtY2zgHZNbHUWv+r/a0NqAOYtxeAfis4ea05l9XTsVt/DiDOj+XKBd0ZPe09YX1t1jlXTRMdRQCdxcQ8E2ytAvdfnOhxR9O9r4XFjmdJrgeu/X9l+g9htt24jSOJAEzGlsrBuvbQt7CvXL/LEu3B4Hyz19VOxkdKwtErGynW4bmGawvvtdT2B8ssX4iqjrXshbFJlh0OZwBNybX4BQfI1gU0FZU8/EWXcSL+0rlq7Y6d5xPNTuMj5M0G7dzuYkH+K06vHFOUKgp+b5yobeVofGG3eXNducA0E2KhtpuVulgo+fge2Zzi5kbdR02jXMN4tdunaqvrRXNho4+YfzMcIYRGcjy4Agh0gBOW9j7FF0WydU/DqmHmHZxOyZtx+kNc12U+/uQfoTZHamKvpmTROvcWfoRZ40cLHW17rnNm+UXPJWfipIWx07w0OYHi176OzDV2nUvTkiFqIB0JgeDZ7eNtM3v3qsI9nJ7Yk2SkMnOS52NLi3QONnNc39QuDb2oLnwTbWhq5nRwSgytFy1zHMdbiA8C/V8VF8pHKOzDGNaAHTPF2tN7Bt7F2m/r+CrTk1oqyPEGODJWwWs5srg83sBcOsOvd2aLr+XjZ2Wppqd8MecxSEvA35SB9Qg+6/lkjZX07A5go5YhKZHNcHWLTlFt4N+ohdlBtzRPpnVLZ2GFpLXO10cNSCN91ST8GkqK+lldSFkIha2Ru8BwaQR7L2UZHsdWmilhbE5uSoMuT0mluXQ9lgg/QGAbcUda5zKeYOe0XLSC11uIa4AkLax3aSno4+cqZBG0mwv1+wDVUhsHgtRJiUdQ6OZhaLOfLLnc7SxB6I0XV8t2BVEr6OeGPnWwuPOR9R6TXC/ZoR70HYU/KVh7xKWVAcIWNfIQ11g1xyg3trrothm3lGfw1pfO7fh+i7p3NuGnvVBUuDVEktdG2ARPqIwWRg6XDw8gfBfdHBXOkw9rqYtFIcgIvci97uB3f6QXlX8peHwzGGSoaHg2do4tB7XAWC2Ma26o6UgTTAEtz9Frn9HfmOQGwt1r89Vey9ZEZoJIppBI8OBbLljdbcXNym53daldptm5oxARTSlzadsYljlOYkNs1sjSLENtbS1xZBZu2XLBT0sMT6dzJnTAPbvsI82VziN99Hab9F9t5RjJiNPDC+J1PURc6LteJLFt7kkZQOw6qrsZ2crZsMpTJCZJIJnl3pFj8tgSBc2y2963Th08tdBLHTuhY6l5k21DHuYWm3sJCC2zynYcJuZNUzPmy9drnQDNay9MR5RaCnkfFNUNY9mjmkG9+zTX3L8/z7M1Yh/BOpPzOf5wz3N7brD5qZl2WqJK+qdNA5wfTvbET+p2QBp7NQgv8AwnGIaqJssEjZI3bnN+B9iqHa3z2f+f0Cn+Q6glgpHRzNLCHnQ+1QG1vns/8AP6BBbuB+bxf1t+S3lo4H5vF/W35LeQEREBR+NY1HTQulkIAANhxPALcmmDQXOIAGpJ6gqD5RdsfxlSRG68MfRZwPF3x3LGV/If7Qm0WNuqJnzSG7n3NuA/S0cLKAopOm89QHy3r7qJ9/uC1ybQuI8p7rD2LkmonvddRye256pJJtzbXe05ltYZIDzj7lpdMcpF7XdeMBwG8WutHZWoDG1B/6bbe4m63MEeQ2Mtda4zHhqSRfsuocn6phUhWhrWhpJIGhPsWm5wJI1POBzWtFw52UZiA8eT1XuvudsjmN6LS4WzGPyNToBfUkDeF9yMe0G1gwusLPDi+wsXX/AE8DZT3uab1q7a8pPN5iBe+bTcDw+HWtbaqT8hh3gyt+S+qt1xlvlPVwUbj1beliv5XOAH/tBCrJ7GEHV2u0duq6LYjat1BWNkH+NxDZh+06X9y52sdext1g/HRe5hzXHsVanLp+sqV7HtEjLEOFwR1gr2MLb3sLqr+Q/aR0kMlLK4EwkGLiYz87FWmqS7ijyNM21so+Cy2naNwHwXoi6PhkIG4AJzIvewuvtEHk2maDcNA9y+ywHevpEHl+Fb6I+C+hC3gF9og820zQbhoHuX05gIsV9Iggotj4WVP4hos89v0Ux+Gb6I+C9UQeT6Zp3tB9yy6naRYgL0RB5iBoFrCywKZvoj4L1RB5up2k3IB9yyYG8AvtEHw2MDcLKl9rfPZ/5/QK6lSu1vns/wDP6BBbuB+bxf1t+S3lo4H5vF/W35LeQEReNVVNjaXvcGtaLknqQQHKFiDIsPqM7rZoy1gvYlxFgAvzHA6QWD9wsCP/AAup2uxWSpqpJJHPyueeaDr5cg0bl6lytfTbz+rc7tU5d+uW/j1xPRvvt8Ny+KttuabwAJ9pC8ap+Ygdv+l7Vrs0rQBqBqtMRuwzhrJL9cfxJPUulpYsrWgaAAWXLVAzBzexo+J3Lp6KS8diNWdE8bdSll9anxItw50kZkLL80SYzmI6Z0Og0Oij2xkdFosBof8AwpqnxljY8pzdEeSBfN/tQZruiXu6OclwbvtfcF5sLlcrLPFctdZ60qyrFiGjMexQldm5kNf5TZiD7CLhTLGvLb6MG8WGpUJiUnSc0k/od793yXpx+pvGbVpt1Nae/cvenec1jpfeteE30t5UZHvHWvWCTc79ov8AJUYqf2YxQ0VZDOw9FvRkH7Tv+C/TFJUtkY17TdrmhwI3WIuvyYHsB1cTff71YvJLtZK2qbA97zTltowfJafas761rG7XoiwCsqrQiIgIiICIiAiIgIiICIiAiIgIiIMKldrfPZ/5/QK6lSu1vns/8/oEFu4H5vF/W35LduougY80kYjIDjG3KTuGi4rHsTrOc5vn2gt1fkFrcBxKnycnSN44dnbYzjzIGnc6QjoR5gC88BdVDtFtRNUv/NdYAkNiGjR/LiVPR1R5smoIdbW5G48b8Vx+JYPVYgyJ9LE4yODxLuaDY2Y8k9ZC89z71vLDrEJi+ONsWEX4gm4I/aeo9q5uerFwDqLacf8Au7e1Wxs7yDPJDq2UAW6TIzck8C87vctbbbkOexwfh93tI6UbjqCOsOO+6rjOsR1tVUNjIPivSEh01zfepzGtjZaBkf4iwlmBOQHyGN9K3WSoOi8s3VJZfjGU0kZXgAuO4ysB9gBKm4K5hIIsD5Dxfq/S5c/I4GMgjdnd7zZrVM1GFwwQiUOLXgBrhvaXneHN3gDep5NYy6SBuL3Xm2n1zHUn5di8IaCtfGHtayUfscM9uJYddRrotCbE3tdkc1zSPLuLEHhb2LIk53l5yt3Dyj7Oodq5vGGjOC3cQWjtI/2ujje0i26/A/VR+MSMbHfS4cA3j2+5dx+iHpGF2XK0ktz3AB0HWT2L1pD0LX0BIv71JbItfmmlacoYAHDfmDtzb8NFExYdNPNzMLXOc91w1vbx4BUl9sZuO3rh8DZZdf8AGzU/uPALro5LtBALLatA+3Up7AeQqdsRdLOxkptZgGZo7HHj7Fz+ObM1tJKTNE/mwAA5nSYbm2pG4KWe7VJNLT2A205xvMTkh7AMjj+pvaeK7IYlETbnGX4ZgqcrZ2xCCnhzNe83kkvYhttcvt3KaJlADWNDRbKHaEk+9ZnN18Vx4u02tHMsridn4JXWDqrVrhdgA3D39a7UL0YZdptPLHrWURFtkREQEREBERAREQEREBERBhUrtb57P/P6BXUqV2t89n/n9AgsmeudFh7HMBLubaBYbrjf2LjG0EpcHiCV4fqXgauPAk+S35qxsEH/ALaL+tvyW8ApZ8fa+qY59Y4zCNi89nVQu0ativfXi89fs3Lr4adrBZrQ0DQACy9UWscJj8Zyyt+sWQhZWCtsqB5Zqlz8TyEi0cLcoH7jfVVxDo89gK6vbyvEuK1Tv+pkF/2Cy5tjBmcSd57lLH4xnfXrhkBfLexIG/rGguL++ymY2fiW/m9E+X+XoCeL2n6cVjZmmBhlfcCzHEHdvNrKaZTNdDfKLhgB9/DgVO31t8U2JRscPzsjQ3pMcwjM4ajK7d2aFamGQTNbJLNaziXRbnOu7f8A/XqXi6mI3A24FetdR5zrbQDLZ1iDbiFx3bSq5c4iFiOcJItobDcT2X6l8Y7hrSC1sgBYLkHrsNbdm9bUMTojmJzWGhf0iCOoW1AWrXRHK50jGBxs0yX/AE3udDrfeuxx7YU0Q0c7w4kOcwsPEZL29xNlPcluJBmKxZgPzoywHgbXXNRvzUxhjs4ueeaubdEG5Gu823L7waZ0c1NLuMUrc3YLp7N0/h+pLLD2AixFwd4WI33APEA/Ffa9I4vHuTOGd4lZI+OUeSQbttwLeCgMY2eq84j5ouu0We09HM3yXNO8HiFaRWM2qhnwY5K48uWLhsI5P385z08pEjmi4j6NiOJGhXcsbYAcAshZVMMJhNRjLK5fRERbZEREBERAREQEREBERAREQYVK7W+ez/z+gV1KldrfPZ/5/QILdwPzeL+tvyW8tHA/N4v62/JbyAiwAsoC5/bTaT8FSvlDcztzBewJOguV0C5TlH2ckraJ0UNucDmuZfQGxWM99bp2fX53r6CWSQvBu+R7nv106RWp+HeHEFmtsrfaTYKVrRVUsxjljcxw8oWvfgQeBXrTTOe8SOaRzZJ13k20XnmdhcY+o6NsUT2te49EhrSB5Q038N66aip7MDTbI5oMmnSz6ZSD1DVcxVnLGbjQNJPtstWHbWVrRmjaeB1G7sSS5EsTUMnOA31Ake0ewGwX3LUMzR2bbPdouOto+R6lAYftO1rXCQF13FwLQNM2pFvavjEtoWvyGNrug8PudN2hAVOtcSuLSgAkE7wejvv1X7FjEXBzQ/f0L26t2pURU7R5rlse/idO5aEmJyuYRnIaTYtG4Dqt2JMa5ptfiwGw5CczQXEWvZ+Y6j3WXvFm4OuXXudLm9yT71vYMIvw7b2BF7nTNe+9edTXta4ZTmDTZ19dFm5fjvX1+g9gtqGVtK0t0fGAyQHqIFr+wrplTvIUZXS1Mh/xmwv++/UPYriVeO24+tZfRERUZEREBERAREQEREBERAREQEREBERBhUrtb57P/P6BXUqV2t89n/n9Agt3A/N4v62/Jby0cD83i/rb8lvICIiAsELKIK+5WNknVEIqIW3mgvcDe+P9Q9o3hVHRVDXiwuON96/Thaq15S9i6aOlmqIomtlNrEadIneLe9Q5MP2Oz1VOLhoiLXODc9wLgm+tzuXPNIcNT0RYAdqlxhL3n8xznW3f6K9ZcKDdABci25ZxsxjNjm+a6rgW3XWYntAIJIN943e9WJyb7JMq64c63NHC3M4W0JOgBXLVeCt56YDRrZpGt7AHEBb7u9UZNTNuMhzBw6h/+1CzQYe58hZbc1xPABovdSAwNgN9bcFI4NRWNS8Cw5nI32vICxlyyTx3HHddTs5yMmqpYpudMRe0E6Xvre9urRdphPIrRRg86HTE28okC49i7DZykMdLCw72xtHcpGypjxzUtduXrWoMNjhYGRMaxo3BostpEVfjIiIgIiICIiAiIgIiICIiAiIgIiICIiDCpXa3z2f+f0CupUrtb57P/P6BB3uGbe0McMbHVDA5rGgjU2Nt2i2vGLQesN7/ALLCIM+MWg9Yb3/ZPGLQesN7/ssIgz4xaD1hvf8AZPGLQesN7/ssIgHlFoPWG9/2XN7d7b0c1NkZO113AkWPUiLOU3HY4L/jFN/8jfgtaXFqe9+cHYiKMwjjuOTTaKhpqZ75JmCSZ5cRY6NGjRu4Ks58XiL5DmHSkc73FxKItXGaju3w7FYtemFNbPYtT82RJIAZKiIO0/5bDmce4IineONSrmbyiUFvOG9/2X14xaD1hvf9lhF6mGfGLQesN7/snjFoPWG9/wBlhEGfGLQesN7/ALJ4xaD1hvf9lhEGfGLQesN7/sseMag9Yb3/AGREGfGLQesN7/snjFoPWG9/2WEQZ8YtB6w3v+yeMWg9Yb3/AGWEQZ8YtB6w3v8AsnjFoPWG9/2WEQZ8YtB6w3v+yeMWg9Yb3/ZYRBnxi0HrDe/7J4xaD1hvf9lhEGfGLQesN7/snjFoPWG9/wBlhEGfGLQesN7/ALJ4xaD1hvf9lhEDxi0HrDe/7KqtpMdhkqpXsfdrnXBAOugREH//2Q==">
            <a:hlinkClick r:id="rId2"/>
          </p:cNvPr>
          <p:cNvSpPr>
            <a:spLocks noChangeAspect="1" noChangeArrowheads="1"/>
          </p:cNvSpPr>
          <p:nvPr/>
        </p:nvSpPr>
        <p:spPr bwMode="auto">
          <a:xfrm>
            <a:off x="155575" y="-1646238"/>
            <a:ext cx="6096000" cy="3438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88343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3"/>
          </p:nvPr>
        </p:nvSpPr>
        <p:spPr/>
        <p:txBody>
          <a:bodyPr/>
          <a:lstStyle/>
          <a:p>
            <a:pPr marL="285750" indent="-285750" algn="l">
              <a:buFont typeface="Arial" panose="020B0604020202020204" pitchFamily="34" charset="0"/>
              <a:buChar char="•"/>
            </a:pPr>
            <a:r>
              <a:rPr lang="en-US" sz="3200" dirty="0"/>
              <a:t>Claudius has just recently killed his brother, King Hamlet</a:t>
            </a:r>
          </a:p>
          <a:p>
            <a:pPr marL="285750" indent="-285750" algn="l">
              <a:buFont typeface="Arial" panose="020B0604020202020204" pitchFamily="34" charset="0"/>
              <a:buChar char="•"/>
            </a:pPr>
            <a:r>
              <a:rPr lang="en-US" sz="3200" dirty="0"/>
              <a:t>He </a:t>
            </a:r>
            <a:r>
              <a:rPr lang="en-US" sz="3200" dirty="0" smtClean="0"/>
              <a:t>also has just married </a:t>
            </a:r>
            <a:r>
              <a:rPr lang="en-US" sz="3200" dirty="0"/>
              <a:t>Hamlet’s widow, Gertrude, who </a:t>
            </a:r>
            <a:r>
              <a:rPr lang="en-US" sz="3200" dirty="0" smtClean="0"/>
              <a:t>is the </a:t>
            </a:r>
            <a:r>
              <a:rPr lang="en-US" sz="3200" dirty="0"/>
              <a:t>mother of Prince Hamlet</a:t>
            </a:r>
          </a:p>
          <a:p>
            <a:endParaRPr lang="en-US" dirty="0"/>
          </a:p>
        </p:txBody>
      </p:sp>
      <p:sp>
        <p:nvSpPr>
          <p:cNvPr id="2" name="Title 1"/>
          <p:cNvSpPr>
            <a:spLocks noGrp="1"/>
          </p:cNvSpPr>
          <p:nvPr>
            <p:ph type="title"/>
          </p:nvPr>
        </p:nvSpPr>
        <p:spPr/>
        <p:txBody>
          <a:bodyPr/>
          <a:lstStyle/>
          <a:p>
            <a:r>
              <a:rPr lang="en-US" dirty="0" smtClean="0"/>
              <a:t>SOAPS: Occasion</a:t>
            </a:r>
            <a:endParaRPr lang="en-US" dirty="0"/>
          </a:p>
        </p:txBody>
      </p:sp>
      <p:sp>
        <p:nvSpPr>
          <p:cNvPr id="4" name="AutoShape 2" descr="https://encrypted-tbn1.gstatic.com/images?q=tbn:ANd9GcQuJKoRbYorFMz8sx8xJoOXR40iKWXdamYV9Bl4ftYaDXbXH_c2xg">
            <a:hlinkClick r:id="rId2"/>
          </p:cNvPr>
          <p:cNvSpPr>
            <a:spLocks noChangeAspect="1" noChangeArrowheads="1"/>
          </p:cNvSpPr>
          <p:nvPr/>
        </p:nvSpPr>
        <p:spPr bwMode="auto">
          <a:xfrm>
            <a:off x="155575" y="-1219200"/>
            <a:ext cx="4762500" cy="255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99199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sz="3200" dirty="0" smtClean="0"/>
              <a:t>Claudius is addressing the court, and, more specifically, Prince Hamlet</a:t>
            </a:r>
          </a:p>
          <a:p>
            <a:pPr marL="342900" indent="-342900" algn="l">
              <a:buFont typeface="Arial" panose="020B0604020202020204" pitchFamily="34" charset="0"/>
              <a:buChar char="•"/>
            </a:pPr>
            <a:r>
              <a:rPr lang="en-US" sz="3200" dirty="0" smtClean="0"/>
              <a:t>Prince Hamlet is grieving his father’s death and in need of reassurance</a:t>
            </a:r>
            <a:endParaRPr lang="en-US" sz="3200" dirty="0"/>
          </a:p>
        </p:txBody>
      </p:sp>
      <p:sp>
        <p:nvSpPr>
          <p:cNvPr id="2" name="Title 1"/>
          <p:cNvSpPr>
            <a:spLocks noGrp="1"/>
          </p:cNvSpPr>
          <p:nvPr>
            <p:ph type="title"/>
          </p:nvPr>
        </p:nvSpPr>
        <p:spPr/>
        <p:txBody>
          <a:bodyPr/>
          <a:lstStyle/>
          <a:p>
            <a:r>
              <a:rPr lang="en-US" dirty="0" smtClean="0"/>
              <a:t>SOAPS: Audience</a:t>
            </a:r>
            <a:endParaRPr lang="en-US" dirty="0"/>
          </a:p>
        </p:txBody>
      </p:sp>
    </p:spTree>
    <p:extLst>
      <p:ext uri="{BB962C8B-B14F-4D97-AF65-F5344CB8AC3E}">
        <p14:creationId xmlns:p14="http://schemas.microsoft.com/office/powerpoint/2010/main" val="491207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anose="020B0604020202020204" pitchFamily="34" charset="0"/>
              <a:buChar char="•"/>
            </a:pPr>
            <a:r>
              <a:rPr lang="en-US" sz="3200" dirty="0" smtClean="0"/>
              <a:t>To give closure to the situation of Hamlet’s death</a:t>
            </a:r>
          </a:p>
          <a:p>
            <a:pPr marL="342900" indent="-342900" algn="l">
              <a:buFont typeface="Arial" panose="020B0604020202020204" pitchFamily="34" charset="0"/>
              <a:buChar char="•"/>
            </a:pPr>
            <a:r>
              <a:rPr lang="en-US" sz="3200" dirty="0" smtClean="0"/>
              <a:t>To reassure the court and Prince Hamlet that all was well</a:t>
            </a:r>
          </a:p>
          <a:p>
            <a:pPr marL="342900" indent="-342900" algn="l">
              <a:buFont typeface="Arial" panose="020B0604020202020204" pitchFamily="34" charset="0"/>
              <a:buChar char="•"/>
            </a:pPr>
            <a:r>
              <a:rPr lang="en-US" sz="3200" dirty="0" smtClean="0"/>
              <a:t>To articulate his plans regarding </a:t>
            </a:r>
            <a:r>
              <a:rPr lang="en-US" sz="3200" dirty="0" err="1" smtClean="0"/>
              <a:t>Fortinbras</a:t>
            </a:r>
            <a:endParaRPr lang="en-US" sz="3200" dirty="0" smtClean="0"/>
          </a:p>
        </p:txBody>
      </p:sp>
      <p:sp>
        <p:nvSpPr>
          <p:cNvPr id="2" name="Title 1"/>
          <p:cNvSpPr>
            <a:spLocks noGrp="1"/>
          </p:cNvSpPr>
          <p:nvPr>
            <p:ph type="title"/>
          </p:nvPr>
        </p:nvSpPr>
        <p:spPr/>
        <p:txBody>
          <a:bodyPr/>
          <a:lstStyle/>
          <a:p>
            <a:r>
              <a:rPr lang="en-US" dirty="0" smtClean="0"/>
              <a:t>SOAPS: Purpose</a:t>
            </a:r>
            <a:endParaRPr lang="en-US" dirty="0"/>
          </a:p>
        </p:txBody>
      </p:sp>
      <p:sp>
        <p:nvSpPr>
          <p:cNvPr id="5" name="AutoShape 2" descr="https://encrypted-tbn0.gstatic.com/images?q=tbn:ANd9GcRA24UR3exzkNYKZG57CFUAc-VMh2Pe815urlx9t6FbDbsH5lhz">
            <a:hlinkClick r:id="rId2"/>
          </p:cNvPr>
          <p:cNvSpPr>
            <a:spLocks noChangeAspect="1" noChangeArrowheads="1"/>
          </p:cNvSpPr>
          <p:nvPr/>
        </p:nvSpPr>
        <p:spPr bwMode="auto">
          <a:xfrm>
            <a:off x="155575" y="-1973263"/>
            <a:ext cx="5981700" cy="4124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86787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457200" indent="-457200" algn="l">
              <a:buFont typeface="Arial" panose="020B0604020202020204" pitchFamily="34" charset="0"/>
              <a:buChar char="•"/>
            </a:pPr>
            <a:r>
              <a:rPr lang="en-US" sz="3200" dirty="0" smtClean="0"/>
              <a:t>King Hamlet’s death</a:t>
            </a:r>
          </a:p>
          <a:p>
            <a:pPr marL="457200" indent="-457200" algn="l">
              <a:buFont typeface="Arial" panose="020B0604020202020204" pitchFamily="34" charset="0"/>
              <a:buChar char="•"/>
            </a:pPr>
            <a:r>
              <a:rPr lang="en-US" sz="3200" dirty="0" smtClean="0"/>
              <a:t>Claudius’ marriage to Gertrude</a:t>
            </a:r>
          </a:p>
          <a:p>
            <a:pPr marL="457200" indent="-457200" algn="l">
              <a:buFont typeface="Arial" panose="020B0604020202020204" pitchFamily="34" charset="0"/>
              <a:buChar char="•"/>
            </a:pPr>
            <a:r>
              <a:rPr lang="en-US" sz="3200" dirty="0" smtClean="0"/>
              <a:t>Claudius’ plans regarding </a:t>
            </a:r>
            <a:r>
              <a:rPr lang="en-US" sz="3200" dirty="0" err="1" smtClean="0"/>
              <a:t>Fortinbras</a:t>
            </a:r>
            <a:endParaRPr lang="en-US" sz="3200" dirty="0" smtClean="0"/>
          </a:p>
          <a:p>
            <a:pPr marL="457200" indent="-457200" algn="l">
              <a:buFont typeface="Arial" panose="020B0604020202020204" pitchFamily="34" charset="0"/>
              <a:buChar char="•"/>
            </a:pPr>
            <a:endParaRPr lang="en-US" sz="3200" dirty="0"/>
          </a:p>
        </p:txBody>
      </p:sp>
      <p:sp>
        <p:nvSpPr>
          <p:cNvPr id="2" name="Title 1"/>
          <p:cNvSpPr>
            <a:spLocks noGrp="1"/>
          </p:cNvSpPr>
          <p:nvPr>
            <p:ph type="title"/>
          </p:nvPr>
        </p:nvSpPr>
        <p:spPr/>
        <p:txBody>
          <a:bodyPr/>
          <a:lstStyle/>
          <a:p>
            <a:r>
              <a:rPr lang="en-US" dirty="0" smtClean="0"/>
              <a:t>SOAPS: subject</a:t>
            </a:r>
            <a:endParaRPr lang="en-US" dirty="0"/>
          </a:p>
        </p:txBody>
      </p:sp>
      <p:sp>
        <p:nvSpPr>
          <p:cNvPr id="4" name="AutoShape 2" descr="data:image/jpeg;base64,/9j/4AAQSkZJRgABAQAAAQABAAD/2wCEAAkGBhQSERUUExQVFBQUFBQVFRcXFRUUFBQUFRQVFRUUFRUXHCYeFxkkGRQUHy8gJCcpLCwsFR4xNTAqNSYrLCkBCQoKDgwOGg8PGiwcHyQsKSwsLCwsKSwsKSksLCwsLCkpLCwsKSkpLCwsLCwsLCwsLCwpLCwsLCwpLCwsLCwsKf/AABEIAMgA/AMBIgACEQEDEQH/xAAbAAACAwEBAQAAAAAAAAAAAAAEBQIDBgEAB//EADwQAAEDAwMCAwYFAgUEAwEAAAEAAhEDBCEFEjFBUSJhcQYTMoGRoUJSscHwFNEVI2Jy4TOSovEWQ4IH/8QAGgEAAwEBAQEAAAAAAAAAAAAAAgMEAQAFBv/EACwRAAICAgIBAwMCBwEAAAAAAAABAhEDIRIxBDJBURMiYZHwJEJxgaGx0QX/2gAMAwEAAhEDEQA/AFWmUi0ZUa7Tu+atfcQQPNSuqkR6qO6HUeBJcqtR5CJtqnVZ32j1Ih4jvCYpWdxoNqDClYN8WVPTaRe0T1Tq30YDJR3bAF1QeILl2MBXXVKHhU3R49Uh+ooXRINwuBqsaPCuAKv2J/cJocKs25c7ARmlWxqHHAOVp6NnTaPC0A/zhLghrM5R9mSfE8wPLlMLXQ6bePqcpuRjuECTtIHSDn9EUjYxPU7ENjP8+SvNBzciD81WK4HI/wCV4Xe5v8n+f2WckFxZOnJOXR3GV7+jBOdpH88kI+4MA9QQD5iYXqlzDhHVZyC4ld37O03GWmD9pSa90l1PnInpwn9S7mOmFYyqHCDmUVoW4GVoNyrq4wmWoacG+JgiOQl1c4SJ9hx6BNLb4z6phqFsShNIokvPqtHUpCFRGuJO+zM6jZTTPokdkxbO8ZLCstTow4+qGa2jYstLUO5uUW4oOrWAKFnUyxrVBrZKtpukKp7CMrGzUQq0MqYBULa6nlXuuWpbO2RfdDcPVW3F0DHqk9WrlcbWJhLkw0h9SuRt+aQ3dD3lSegcuG7IwjrGgYk90cNmS6G1lXDQB1TNt4XCAs3nctLp9Hwp6F2LawO/Kquhx6om8w9CXb+PVIl6h66CB8K7Sol7msby4/ZcHwppoNuC4uIBjieh7hVvonXZpbHT2UWAN56mFG5qCPPp5rlSuAOgSC8vS4kdDwglKh8I2M26hBjjzU/eB2TjkFLLeiYyr8hBy+R3A4K8YPTH3hVtuIg+ajXpEmQqxTMIKDUSyrUgx06fWQqvfTHkV0UScdlfRtF2zeJWQcfzorqNxBjsEUyigr6gei1mcRlSG847JHq1qWEz3TPSbiDmfJR16pLYJmeOmfoia5RJ3piHRrrxkJ/XqYSzRdMDBJyUbXdlHDoTLsqqu8JWMv7s7ztWwv3RTPosE1xe8gcyhyMPEiT7hx6rjqg25OUezQHESl+pac5gSdlHsVN18U8Eo2jq4eMLIX2Sn3snaFz88BMcNWJUtsM2EOXRTJWlvLBsBBttAEuSaNX3ADrMQqH20CQqnXhjKMoOBpoNGCyyuml8GFpLe9YOyxVZsPMd0bZ1SeU1KgezV1HNcRHdaGypQxY/SnS8BbikzwfJNi7FSVGdvz/mIG75Hqir4xUQt2/ISJeooXpCx8KZ6S/aClRdDVVpuoF1baAdpBkx24VTehEVs11eqS3BP2hLKFCXTH6iUXRy0Aq1jIKW0V4wmgzCsNIKtjlaHI6pDEVm3C4bMdFapteEIRRRs8ok0QpGoO6h72eP0W6QOzjmQh61OVZUqKJdhYwgOg6DB/8AXmoayJDfVTqN8UqVwAaZnO0SPkhXVCMi2D0rV0c4Ua79oRVpqAc1BalVBaUWkibbYl1PUCWEBINAoEvJ6yp17nJChpV1tqR3UsZNvZVGKRqaBcOUu1Og4tMoupcHohNTuvBHVNDow91ZEO+aaaRdGkeMIv8AowRJVFRoGFlsCMoq0zR0tYbUHKg+SVlrZ5bUx1WmpAkLGxnGMehbXtxhDuYQMSivdOJEgo5lIRkZQWifszXulfagKnWKppngwldpqHiMpqTasGjXaNT3VcdCtwakNjyWJ9ksuJC2gpko4AS7M3dkmoqn0C94AV2omKqYaTUaDJSquVDf5Qyh7OS0blZUsGUwYGQE9tbsEIfU7UFjiPyn9FU1fQEXWhFptwTyj3ugpdTG0D0UqtzJCBukOh2NKNRWucltGsiveLrsckXNerPfKgGVawrgi/3p/L9gFBz3Hv8AVcBHXsuAz1XGEHErz3YU3UvMKp7PNYaDOqK58FhHdp/RDVOy9RdGHZHX07IU6FTVmf0y7xCs1C8hp9F11JnvD7oQw8DJ+k9EbaaKKmXIKbVITxqVMwNR5c7Ako6w0d27cRC3DdBpsOAFKraAcBYsdDbsz7a7m4IQN81zs9Fo32YJXDYjiFtGt2jD1bzoEMbjK2Fz7NMcZhIb72fc13hE+S2hVMDtKJc+ey01MkABJbW1qsPwO88JiLk9llMJvQQa0iYXqTiRMR+6SM12MbU3t6jtkgYS5UwEmhfq1sajSNuVjnW20wcFaq71kiRCzNxdb3zwmw/A2P5NR7G3oY/aevC+nMILZHZfFKF3sc1w6FfQLL2pHu+eiPHKuxWTHb0Dayf85HaaASJSCvee8qSnmnNmEpu5M6qVDsu2kQif68lrhB+E5jySutUS+51erTqBo+B3n3RqdBwx83QS189eF73eUPb3AcUY/lbdjFHi6OsKIZfMb8Tgldw8gQEI5siTAHc4Q3Qw0R1ymOoVrNUDuIWLq3lKSB4o5wY/QqVvfxkCO3b6rObOVG1ZW6eRVb64a1KdLvy+fJd1d7sADmZW8tBUer6pUJ8MKv8Aqqh5KS3Lahy3OY4P2/upWFvX9M8eXqFlOrAcldGgs65Jgq+4JLXAdv2ULSifxcj7q2mJd6LUcBgBp+n2CNt9RAwk1dxk/wC4/qrD8OOVjnToQu2zTUqocF6pRSCwvyE2bqbSITVJM2jhpqFQQpyOZVVWqAMldSNopqvgKelV2uJls+o/RL7qvPw98J9otttEldHb0LyulQRaaOHElzcFEf8Axyl+UfRMab1JOJT4ZStREpnR1E7IhD2zPCrqFNQMqQk1fAJKz4dlP/ad0N+YWep8qiK0bF+wY/hG6dUJxKCLMKdm8goH0URpM0Vvgp3Z6iGDKz1m8ko2scpd7FS7Hw1QOyq7u+p1AACA4RH1lc02y3twFlfaexfRqSCQDhFFNhJKLTRpbuq5j2lvDsR6poX5SfTqguKFJ/DmnxHpubyD2nn5pnvloPUfp/JWoc6tBBobvND1dK94PEeOGjCOsqo6qytbgmRz5LaBoQO0BpdJBHp+uQi/8MaPkAPp3TBlq6UUbYNGVttozil0DaRp7WH1R2o24IHdUWdTc6OyY1qctWpaNFH9Lif2XKdLOB+qLtnwSCjA8LKNBmHaENbjxn1RNfKWXFQtDyOdp+WFjOehAzUA97wPzu/VGCpASD2Uti+oc9VqtWstjCfJA4tidIAt7jlGUqmFi62tua6AtFo90ajQUKTNpoNffOGAqTcOPJRFSkgLmqBytbZg00KlvdPZa2lhI/Z6iAyR1TsKvGqiSTdsI9/CKbUMJNc1IV1C8O1EmA0fM7P4UTQpoOzfhNLYYUXZQjIe1Z49UhpJ97VdPVIWqmC0auw9owuB8FRpuwogJY8faW7hHXB8QS3TDwrdUuo45Sf5geLekb3QnjaIXfafQxXpHvyPVYf2d15zHhrjg8L6VYXYe31VMX7CpRcHs+Z+ztd9Gq+k8H3bsO8j0ctY1gAgGR+yJ1bQWhxeB6qms0NqOpgQGBkdZBbz9ZSmnbKFkUqOUKkJpbulKuqJo1YXJjUNzWACCu7jB9FX75Rc9o5WtnVRSNWY1zcgGIicpj/jTdvKzOrU2uBgf+5Qtu12w5J7T29UHNoFUaVlwaoJb0OD3VlG6PBwUltLtzRH0RdS53ev6+RWczYsZvuUr1WqfdPI/Kfop7iUNqr4oVP9p6wis6fQk9jq4a895W/vbUVaZ9F8fs7tzKsjuvqugakHsCavglmqdnzLVtOdTquBHXC0PsVU5aehT32l0cOO8DhAaFpp37wICDfKh0Zpxo0la2ELEe2HhADeSVu3rL65pDqlQRnKOXQKdD72ZH+S30CdkYS3R6OxgHomhKauiF9gF1UyArWRCAurge8ARzDhcjmfLbKplPrU+FILOJT21+FRrsoMn7UfukLU99p+Pms+xyph0Ze6DGqZPChSdhW0MlL6HxVukG0a+1qpqOJyV0mSAp1ckNCCytRUAjSbLeZ+i0+ka77t+wlAWxbSpdjCU2Q99X8pSozbbkKklNOz6sbhtWnBOHCPqkly3afH8bRtJ/MOQR5fzoidJbDI55PeAIHyyjL63ZWA/C8DwnvjjzTFPmS1xYmmchdlDva5jiHCCPnjyKIjuuKkyRrwJ6BL7i8kzI5+gVt47w9u6qsbOSXO+SB7Zz2C1boR1PoJ+6us7wbSBTeSfLnsmRuA38IPyVdbUTw3HoEa4o1V8AlKxquMuDWDoMk/qoOt3tOcjv1TGhUc6CZV9xxn+fPuhaTMZH3ktBSn2gf/AJcZknH/ACim1YGM/tCS6teZyusxu0JKlHYJTv2Z1jY6HHlJN5qOxwFGnSJfjpj5orMlFNH16hUbVauNtwwQAsvotzUY0buFprPUA4ZT4uyXcTgpkq+nRAy5U1NSDUpvtUc6Q1bZzblodUq43JixzSFgLDU3MfD1p7O9B6rVKxMotHbvS/8AND5RzWKirXkgK9jcI0Cz5NatyntmfAlFEQmtm7wFQe5QjN+0lOWn1WbpjK0uuvkFZwDKpx9HNdMt3Iyk2AhqVHKZWrJcAhm6LMEaTkydK3gbirreoGeIqy8OQ0eSt1trBTERMiO6nbtpP3Gv4F9/qRfgcJ57P2YZSL3cnKz+n2pqPA6DJWuoUmgsDjDWuaT6A5WzWuKO+nKfpRpbKhDGyejfKc8nyyfquFoyGkg5JGTug/Y+forr0Na7vwWgA+McgDpH9kNRZIh27jcdvLicgT0A/dIdrTJaJ3NZtRgD/iHBj7ykTiaZyZHSMhNb2jtDXCQOT4sjOQSPUFCXFuDIkH9TI6j90x5H1I6KroDNYOOeFfTrkenRDDSHQdh8Q/AT9weyAp6gWHa4QRjOOPVF+QkzSB7CMj6KpwYDxmf0Sk6lOBwFVUvec9ZW8g0x8+5EY/mUHcXWSOpx/ZLW6n4gwEFxiB1TTTrWXbjmIAzyfL5fqs2wWy61sS1jiY3Fp++AP+VjNUt6pMbDHcZH2W/puO4NM5ERzBnIEdMhZ+pUh7o43O+klDB12VeNhWW7Gml6ZYik1r2vL9o3ODiJJGYAwEXQ9hbcw6hVcMztf4h/3DKz1cbhzB7jB+qqoaxXonB3jzw76hPjKPujcvhTj6XZuL3R3MpxEiORkJC97qfop6d//QWgxU3M9RI+ZC0VHUbWuJIaZ6t/4TbUuiCUJR9SMiaznmAE2tbXa3PKZ2ttRe8BstJ3cncPCY9co53s+4iWuafsshTVoHUTF6xZyJHP7pXYa26m6HcLaXWiVZLdhPpBWS1j2brNJPun7e4EoJ6do7T0afSbr3mRkLQMZhY/2HoOa2HTyecFbVvCog7RJNU6PkdsMFMbH4ChqLwQUx08SwxlRj0ZzV6Bc10BIKVo6ZIK3lPTKlQnaw+pwPujrb2MLv8Aq7i3q2lAdH+58BEsiWhkfyfPqWStXpXsq4t3vOwRPHj+nT5/Rb/RvZewYJZRfSf+apJfP+4khTFaixxAJAg5weORPRBL7mqY95dVFCLSvZikCHCkHOOQ54Dz9DgfIJrrFlbCi5tanTdIgDa0bfRwyClmr+3VOnLaQ3O7Nz9Ss4/UH1nB1QxPwtMj555TFxx77YzD488sly0iukxtMbWt2j0yfU9VCo+Ve9pVLqfZJbs99KlQ10nX4ApVSdo+B/Yfld5eacXFDAnA6QcFvTPErFPCO0zXqlEbTFSn+R3AH+k9FrSl2ebn8S3yh+hotQrN92GDmCBxLiRBcQOiHsrWRkmA0OdGC6eBPQCETZXVvX/6RFJ5GWEAE+h/sr7jS6gE7ZHB2knHMEDMeiFwd8uzy2uOnoW1KedzMbTAByfQ9wf3VOq2Da7PeADePKTjp6rr3Q7sOw3F2MgQirE7RB5cSY7T0W4m26egZKtmB1XS6lM76LiGOxtJna7mB5EZCz/vapeWy4OcQCCYyvp9zaDc+kR4aglvk7ln3B+gCzFDQw+puqBw24H4cyeSR+ioWTivuO+ipxtOq/0H+zOlCm3fzUedjSc8fEf50atG07S1o6cTiSOc/MoXSLcMaTyGeAHuTBcR9Y+RTWvUpUme8e4gGYbA3E/6eomEprn+/YY65VH+wPfVWsBefOIOS7ED7fZZttRT1HVHV3yRtaMNZ0aPPuVQCgaro9nxcTxx32y2V1wlQBXdyEsK3UvJepUQ0y3B7jCsXQtsFxTLrfUatMyx3HQwcdsrV2XtOK1LZvDKojBIbOcj6LIAqm4tg7npx3HoUSlqiPP4cZ7jpmuZqVRrocDMfmABw/gznoUwddOc2RM8cgxk9Z8h/IXzKrd1qIw4vZ1a7xQOsSvo9nbMIksbB3dBy0np6R90uUOPTPJy43B00VU75zXZwfP+555/RaCxuPeMkeh9RylN5otJzSD4CDAc3EAiRI65kfJNbCiGU2tbkADPE+fzVHjcre9EeWhJpfsnSpABw9+/r0pt+XX58p6KGwfhZHAaA0CZMADkqD7+nTEF8meGgY8i7jr2QVfWAXHa0DoO8mcyfRTP+oaDbe1bO5xI6y4Z+nVWVNQpAwMkmM5k9oSKtcHaHudiJkkgcCJ+49Ulur00w6sPGGNG3Ef5jjAmc4n7ooSaaSDUOQR7Re3rWk0meN0lpDeG+vRZu41apVYWugNcdxHX6pbRo5JOSSST3JySiWhNm+Ts9fx/FjDvYTbWbAPCE60y4aIZVAdTPQidpPXySSzq7TB4P2PdHPqdCltWXuEZx4sb6loJYN1E7m87CZMf6T1+aTioD5HqOo+Sd6DqX/1uP+0/sidV0FtXxN8L+jh18iOqUpU6ZGs88MuGTa+TM1aAKDq2hHGR90ZWpvpu21BB6HofQrnvE2z0FxmrQrI/nZM7D2nr0oAfuA6Pz9DyoPYDyFS2zBPxho7lpdHybkokxGTEpL7lZoqHt00iKtI+ZaQ4feCuf4rZuyHOpn5iPrhZ80qA5fVqf7WNpj/zJP2UXXFIfDRb6ve9/wBWgtCNzvvZ58vEg/Smv3+R5q1zRe0GnWaXN4G7Plx5wll5duBcXzsw9sNdje1pcCeMHchP8SqD4C2mO1NjGfeJ+6NpWFQBrqlRha4kh3vDULmkQ5jQJkH5EFBOSe2Jl4309tlp14U6bWMYHPEu3nLDvJdub+b1SqtcvqO3PcXHz6DsB0CPvNIMb6banumthu9pJ6naCMHJMJcAuUrRb40IJXHsk1WBQCkFjLkTBXldZWTqriGDgST0A81VUYQSD0MLEmD9SPLjezkru5QJXJXUHZZuXQ9Vhy4Suo6ztWmHAg9cLZ+zl5upzyRyPMAB36T/APoLGByb+y91tqkHg7foTtcfqaa6S0Q+Zj5Qv4NFrTy1/UtdsIPaHAH9Cfmm1CsA0DyQOrsJbjoT5YMgf+Q+6tt6YLR6Jvjepnz+XpGYpXReYJM8bWDe/oOmG98o5llV6BtLzdFSoZ7fhbmSoN10MO1rQ0dgAAOR0V1nf73jd8O0T1k7nKakg7LqmkSC6S94GNxmHEYjpzlLdapRTrMx/wBInvmlUE/afotFJgkdADnoZYAfsUiezcXOn4qVXntUe+B+n0R+6GYnUkzHU2qxV0jgeilKM+jR0oqhWkQeR9wg5Xg6MjouaNuhiHRlajRtYD27XfGPuO6ylN4In+SpMqFpDmmCOEqUbQObCssa/Q2d5QZVG1wkfceiyWo2LqLoPH4T3H91pdL1EVGzw4fEP3Hki69BrxDgCOxSIz4umeZjyywSpmFJUZTrU/Z1zPFTlzerfxD07hJlQnez1oZI5FcWU1aM8coWCj1F9IHyKKzJQvoEhaGloRYGhzgx0EAsJp7s/C8ZBdyQ6M8ILQ3VBWDWSTBcBt3Q5ow8DymPQwtJp1l/UVqT6+3bT3bWxk1WtABcHZ/D9gV1NujzfIm06+AavpUVmuqPewEEMfUfIY4w1hbPga6Z4A46Sklzo72PDQC8OO1rgIa49RJx0TCt7W195c8ggVnUzRLBGzdAPf8A98JzqlsQS1rjDmuLGH8JcwgeucD0jqteraF4sk4SS9jEqQVcKQK49dDPRNUFI1WugCo1sE/mbPhPrP2QZqfHmQSI7zMk+kT9VGnbBwb427nPDNkEvz+KOoTOn7Lu957sva0kSw7SRUA5255HZBLLCPbo86ccSzcnL+woJXJReuaabYje6Q74SGkB3frgjGPNB222o0lrxuBywgh0fmB4ITYLnHnHa+SleVib48tnpXZU/wCmMTIhVhc1Q9O1aPEq+xuAx8nGHCexiQf+4NQ7gogrKBkuSpm7/wAQ96xpBEOaYA5kOY7nyAdKYWghgHYR9F8+0y8fTqNa0F0kmOenQevPqt3buO0bsHqmYItSZ835UPpviY2pz9EwsqwBk9Gf3IH3Xl5SsE1lMtLIH4iD5nk/r+yU0Ygcztd6Eb3GI8pXl5c/YKJg2NjB5HhPqMH9FKV5eTz6NdHpXCV5eXBFlCrtOeDz/dGOXl5C0HAnbXLqbg5pgj7jsVrtPv21W7m8jkdQV5eSMsVVkvl404cvdBJJSvU9FbVlzYa/7O9f7ry8kKTW0eTCcoO4mbrUCw7XAhw/mO6rheXlWurPfxy5xUmEWFx7uox+7btcDJJGOoxnPCL1GvXeG3FDeTTfvJLPC09GxPimemV5eRVtMg877eMvnX+A+lfCqBXq2tJtYxtJdBcR1AIkkdkPfOf/AE5qVSPfF7nCCdsD4doPkBxH1Xl5C3bpkco8aa+UZ+tWDs7dpPxZkF0mSOw4wqwuryZ0e1FaOBxa5tRkB7DLSROex8iMLT2vtHTuSykWubUcHOcAc0nMEio09c/ULy8pvIxRlFzfcU6IPNikk/lpAWt6zTqVWWtwwlxEb2AlzXk+F7G/iaRkjolVHSnUKrg7LSPA8fC8TyOx7joV5eTcM+GOEY9SW/6/g8/x4/xKv2/4W3JgY/Fz/dCyurydbfZ7qio9HCVUCvLyw5hukvivSP8Aqj6iP3W9C8vKjD0zxP8A0l96f4P/2Q==">
            <a:hlinkClick r:id="rId2"/>
          </p:cNvPr>
          <p:cNvSpPr>
            <a:spLocks noChangeAspect="1" noChangeArrowheads="1"/>
          </p:cNvSpPr>
          <p:nvPr/>
        </p:nvSpPr>
        <p:spPr bwMode="auto">
          <a:xfrm>
            <a:off x="155575" y="-2133600"/>
            <a:ext cx="5210175" cy="4124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40555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sz="3200" dirty="0"/>
          </a:p>
          <a:p>
            <a:endParaRPr lang="en-US" sz="3200" dirty="0" smtClean="0"/>
          </a:p>
          <a:p>
            <a:endParaRPr lang="en-US" sz="3200" dirty="0"/>
          </a:p>
          <a:p>
            <a:endParaRPr lang="en-US" sz="3200" dirty="0"/>
          </a:p>
        </p:txBody>
      </p:sp>
      <p:sp>
        <p:nvSpPr>
          <p:cNvPr id="2" name="Title 1"/>
          <p:cNvSpPr>
            <a:spLocks noGrp="1"/>
          </p:cNvSpPr>
          <p:nvPr>
            <p:ph type="title"/>
          </p:nvPr>
        </p:nvSpPr>
        <p:spPr/>
        <p:txBody>
          <a:bodyPr/>
          <a:lstStyle/>
          <a:p>
            <a:r>
              <a:rPr lang="en-US" dirty="0" smtClean="0"/>
              <a:t>The Speech</a:t>
            </a:r>
            <a:endParaRPr lang="en-US" dirty="0"/>
          </a:p>
        </p:txBody>
      </p:sp>
      <p:sp>
        <p:nvSpPr>
          <p:cNvPr id="4" name="Rectangle 3"/>
          <p:cNvSpPr/>
          <p:nvPr/>
        </p:nvSpPr>
        <p:spPr>
          <a:xfrm>
            <a:off x="2295525" y="2514600"/>
            <a:ext cx="4572000" cy="1077218"/>
          </a:xfrm>
          <a:prstGeom prst="rect">
            <a:avLst/>
          </a:prstGeom>
        </p:spPr>
        <p:txBody>
          <a:bodyPr>
            <a:spAutoFit/>
          </a:bodyPr>
          <a:lstStyle/>
          <a:p>
            <a:r>
              <a:rPr lang="en-US" sz="3200" dirty="0">
                <a:hlinkClick r:id="rId2"/>
              </a:rPr>
              <a:t>http://</a:t>
            </a:r>
            <a:r>
              <a:rPr lang="en-US" sz="3200" dirty="0" smtClean="0">
                <a:hlinkClick r:id="rId2"/>
              </a:rPr>
              <a:t>www.youtube.com/watch?v=yrfUawdF2Co</a:t>
            </a:r>
            <a:r>
              <a:rPr lang="en-US" sz="3200" dirty="0" smtClean="0"/>
              <a:t> </a:t>
            </a:r>
            <a:endParaRPr lang="en-US" sz="3200" dirty="0"/>
          </a:p>
        </p:txBody>
      </p:sp>
    </p:spTree>
    <p:extLst>
      <p:ext uri="{BB962C8B-B14F-4D97-AF65-F5344CB8AC3E}">
        <p14:creationId xmlns:p14="http://schemas.microsoft.com/office/powerpoint/2010/main" val="337390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981200"/>
            <a:ext cx="4038600" cy="4648200"/>
          </a:xfrm>
        </p:spPr>
        <p:txBody>
          <a:bodyPr>
            <a:noAutofit/>
          </a:bodyPr>
          <a:lstStyle/>
          <a:p>
            <a:pPr marL="0" indent="0">
              <a:buNone/>
            </a:pPr>
            <a:r>
              <a:rPr lang="en-US" sz="1400" dirty="0" smtClean="0">
                <a:effectLst/>
              </a:rPr>
              <a:t>“Though yet of Hamlet our dear brother's death</a:t>
            </a:r>
            <a:br>
              <a:rPr lang="en-US" sz="1400" dirty="0" smtClean="0">
                <a:effectLst/>
              </a:rPr>
            </a:br>
            <a:r>
              <a:rPr lang="en-US" sz="1400" dirty="0" smtClean="0">
                <a:effectLst/>
              </a:rPr>
              <a:t>The memory be green, and that it us befitted</a:t>
            </a:r>
            <a:br>
              <a:rPr lang="en-US" sz="1400" dirty="0" smtClean="0">
                <a:effectLst/>
              </a:rPr>
            </a:br>
            <a:r>
              <a:rPr lang="en-US" sz="1400" dirty="0" smtClean="0">
                <a:effectLst/>
              </a:rPr>
              <a:t>To bear our hearts in grief and our whole kingdom</a:t>
            </a:r>
            <a:br>
              <a:rPr lang="en-US" sz="1400" dirty="0" smtClean="0">
                <a:effectLst/>
              </a:rPr>
            </a:br>
            <a:r>
              <a:rPr lang="en-US" sz="1400" dirty="0" smtClean="0">
                <a:effectLst/>
              </a:rPr>
              <a:t>To be contracted in one brow of woe,</a:t>
            </a:r>
            <a:br>
              <a:rPr lang="en-US" sz="1400" dirty="0" smtClean="0">
                <a:effectLst/>
              </a:rPr>
            </a:br>
            <a:r>
              <a:rPr lang="en-US" sz="1400" dirty="0" smtClean="0">
                <a:effectLst/>
              </a:rPr>
              <a:t>Yet so far hath discretion fought with nature</a:t>
            </a:r>
            <a:br>
              <a:rPr lang="en-US" sz="1400" dirty="0" smtClean="0">
                <a:effectLst/>
              </a:rPr>
            </a:br>
            <a:r>
              <a:rPr lang="en-US" sz="1400" dirty="0" smtClean="0">
                <a:effectLst/>
              </a:rPr>
              <a:t>That we with wisest sorrow think on him,</a:t>
            </a:r>
            <a:br>
              <a:rPr lang="en-US" sz="1400" dirty="0" smtClean="0">
                <a:effectLst/>
              </a:rPr>
            </a:br>
            <a:r>
              <a:rPr lang="en-US" sz="1400" dirty="0" smtClean="0">
                <a:effectLst/>
              </a:rPr>
              <a:t>Together with remembrance of ourselves.</a:t>
            </a:r>
            <a:br>
              <a:rPr lang="en-US" sz="1400" dirty="0" smtClean="0">
                <a:effectLst/>
              </a:rPr>
            </a:br>
            <a:r>
              <a:rPr lang="en-US" sz="1400" dirty="0" smtClean="0">
                <a:effectLst/>
              </a:rPr>
              <a:t>Therefore our sometime sister, now our queen,</a:t>
            </a:r>
            <a:br>
              <a:rPr lang="en-US" sz="1400" dirty="0" smtClean="0">
                <a:effectLst/>
              </a:rPr>
            </a:br>
            <a:r>
              <a:rPr lang="en-US" sz="1400" dirty="0" smtClean="0">
                <a:effectLst/>
              </a:rPr>
              <a:t>The imperial </a:t>
            </a:r>
            <a:r>
              <a:rPr lang="en-US" sz="1400" dirty="0" err="1" smtClean="0">
                <a:effectLst/>
              </a:rPr>
              <a:t>jointress</a:t>
            </a:r>
            <a:r>
              <a:rPr lang="en-US" sz="1400" dirty="0" smtClean="0">
                <a:effectLst/>
              </a:rPr>
              <a:t> to this warlike state,</a:t>
            </a:r>
            <a:br>
              <a:rPr lang="en-US" sz="1400" dirty="0" smtClean="0">
                <a:effectLst/>
              </a:rPr>
            </a:br>
            <a:r>
              <a:rPr lang="en-US" sz="1400" dirty="0" smtClean="0">
                <a:effectLst/>
              </a:rPr>
              <a:t>Have we, as '</a:t>
            </a:r>
            <a:r>
              <a:rPr lang="en-US" sz="1400" dirty="0" err="1" smtClean="0">
                <a:effectLst/>
              </a:rPr>
              <a:t>twere</a:t>
            </a:r>
            <a:r>
              <a:rPr lang="en-US" sz="1400" dirty="0" smtClean="0">
                <a:effectLst/>
              </a:rPr>
              <a:t> with a defeated joy,--</a:t>
            </a:r>
            <a:br>
              <a:rPr lang="en-US" sz="1400" dirty="0" smtClean="0">
                <a:effectLst/>
              </a:rPr>
            </a:br>
            <a:r>
              <a:rPr lang="en-US" sz="1400" dirty="0" smtClean="0">
                <a:effectLst/>
              </a:rPr>
              <a:t>With an auspicious and a dropping eye,</a:t>
            </a:r>
            <a:br>
              <a:rPr lang="en-US" sz="1400" dirty="0" smtClean="0">
                <a:effectLst/>
              </a:rPr>
            </a:br>
            <a:r>
              <a:rPr lang="en-US" sz="1400" dirty="0" smtClean="0">
                <a:effectLst/>
              </a:rPr>
              <a:t>With mirth in funeral and with dirge in marriage,</a:t>
            </a:r>
            <a:br>
              <a:rPr lang="en-US" sz="1400" dirty="0" smtClean="0">
                <a:effectLst/>
              </a:rPr>
            </a:br>
            <a:r>
              <a:rPr lang="en-US" sz="1400" dirty="0" smtClean="0">
                <a:effectLst/>
              </a:rPr>
              <a:t>In equal scale weighing delight and dole,--</a:t>
            </a:r>
            <a:br>
              <a:rPr lang="en-US" sz="1400" dirty="0" smtClean="0">
                <a:effectLst/>
              </a:rPr>
            </a:br>
            <a:r>
              <a:rPr lang="en-US" sz="1400" dirty="0" smtClean="0">
                <a:effectLst/>
              </a:rPr>
              <a:t>Taken to wife: nor have we herein </a:t>
            </a:r>
            <a:r>
              <a:rPr lang="en-US" sz="1400" dirty="0" err="1" smtClean="0">
                <a:effectLst/>
              </a:rPr>
              <a:t>barr'd</a:t>
            </a:r>
            <a:r>
              <a:rPr lang="en-US" sz="1400" dirty="0" smtClean="0">
                <a:effectLst/>
              </a:rPr>
              <a:t/>
            </a:r>
            <a:br>
              <a:rPr lang="en-US" sz="1400" dirty="0" smtClean="0">
                <a:effectLst/>
              </a:rPr>
            </a:br>
            <a:r>
              <a:rPr lang="en-US" sz="1400" dirty="0" smtClean="0">
                <a:effectLst/>
              </a:rPr>
              <a:t>Your better wisdoms, which have freely gone</a:t>
            </a:r>
            <a:br>
              <a:rPr lang="en-US" sz="1400" dirty="0" smtClean="0">
                <a:effectLst/>
              </a:rPr>
            </a:br>
            <a:r>
              <a:rPr lang="en-US" sz="1400" dirty="0" smtClean="0">
                <a:effectLst/>
              </a:rPr>
              <a:t>With this affair along. For all, our thanks.</a:t>
            </a:r>
            <a:br>
              <a:rPr lang="en-US" sz="1400" dirty="0" smtClean="0">
                <a:effectLst/>
              </a:rPr>
            </a:br>
            <a:r>
              <a:rPr lang="en-US" sz="1400" dirty="0" smtClean="0">
                <a:effectLst/>
              </a:rPr>
              <a:t>Now follows, that you know, young </a:t>
            </a:r>
            <a:r>
              <a:rPr lang="en-US" sz="1400" dirty="0" err="1" smtClean="0">
                <a:effectLst/>
              </a:rPr>
              <a:t>Fortinbras</a:t>
            </a:r>
            <a:r>
              <a:rPr lang="en-US" sz="1400" dirty="0" smtClean="0">
                <a:effectLst/>
              </a:rPr>
              <a:t>,</a:t>
            </a:r>
            <a:br>
              <a:rPr lang="en-US" sz="1400" dirty="0" smtClean="0">
                <a:effectLst/>
              </a:rPr>
            </a:br>
            <a:r>
              <a:rPr lang="en-US" sz="1400" dirty="0" smtClean="0">
                <a:effectLst/>
              </a:rPr>
              <a:t>Holding a weak supposal of our worth,</a:t>
            </a:r>
            <a:br>
              <a:rPr lang="en-US" sz="1400" dirty="0" smtClean="0">
                <a:effectLst/>
              </a:rPr>
            </a:br>
            <a:r>
              <a:rPr lang="en-US" sz="1400" dirty="0" smtClean="0">
                <a:effectLst/>
              </a:rPr>
              <a:t>Or thinking by our late dear brother's death</a:t>
            </a:r>
          </a:p>
          <a:p>
            <a:pPr marL="0" indent="0">
              <a:buNone/>
            </a:pPr>
            <a:r>
              <a:rPr lang="en-US" sz="1400" dirty="0" smtClean="0">
                <a:effectLst/>
              </a:rPr>
              <a:t>Our state to be disjoint and out of frame,</a:t>
            </a:r>
            <a:endParaRPr lang="en-US" sz="1400" dirty="0"/>
          </a:p>
        </p:txBody>
      </p:sp>
      <p:sp>
        <p:nvSpPr>
          <p:cNvPr id="4" name="Content Placeholder 3"/>
          <p:cNvSpPr>
            <a:spLocks noGrp="1"/>
          </p:cNvSpPr>
          <p:nvPr>
            <p:ph sz="quarter" idx="14"/>
          </p:nvPr>
        </p:nvSpPr>
        <p:spPr/>
        <p:txBody>
          <a:bodyPr>
            <a:noAutofit/>
          </a:bodyPr>
          <a:lstStyle/>
          <a:p>
            <a:pPr marL="0" indent="0">
              <a:buNone/>
            </a:pPr>
            <a:r>
              <a:rPr lang="en-US" sz="1400" dirty="0" err="1" smtClean="0">
                <a:effectLst/>
              </a:rPr>
              <a:t>Colleagued</a:t>
            </a:r>
            <a:r>
              <a:rPr lang="en-US" sz="1400" dirty="0" smtClean="0">
                <a:effectLst/>
              </a:rPr>
              <a:t> with the dream of his advantage,</a:t>
            </a:r>
            <a:br>
              <a:rPr lang="en-US" sz="1400" dirty="0" smtClean="0">
                <a:effectLst/>
              </a:rPr>
            </a:br>
            <a:r>
              <a:rPr lang="en-US" sz="1400" dirty="0" smtClean="0">
                <a:effectLst/>
              </a:rPr>
              <a:t>He hath not </a:t>
            </a:r>
            <a:r>
              <a:rPr lang="en-US" sz="1400" dirty="0" err="1" smtClean="0">
                <a:effectLst/>
              </a:rPr>
              <a:t>fail'd</a:t>
            </a:r>
            <a:r>
              <a:rPr lang="en-US" sz="1400" dirty="0" smtClean="0">
                <a:effectLst/>
              </a:rPr>
              <a:t> to pester us with message,</a:t>
            </a:r>
            <a:br>
              <a:rPr lang="en-US" sz="1400" dirty="0" smtClean="0">
                <a:effectLst/>
              </a:rPr>
            </a:br>
            <a:r>
              <a:rPr lang="en-US" sz="1400" dirty="0" smtClean="0">
                <a:effectLst/>
              </a:rPr>
              <a:t>Importing the surrender of those lands</a:t>
            </a:r>
            <a:br>
              <a:rPr lang="en-US" sz="1400" dirty="0" smtClean="0">
                <a:effectLst/>
              </a:rPr>
            </a:br>
            <a:r>
              <a:rPr lang="en-US" sz="1400" dirty="0" smtClean="0">
                <a:effectLst/>
              </a:rPr>
              <a:t>Lost by his father, with all bonds of law,</a:t>
            </a:r>
            <a:br>
              <a:rPr lang="en-US" sz="1400" dirty="0" smtClean="0">
                <a:effectLst/>
              </a:rPr>
            </a:br>
            <a:r>
              <a:rPr lang="en-US" sz="1400" dirty="0" smtClean="0">
                <a:effectLst/>
              </a:rPr>
              <a:t>To our most valiant brother. So much for him.</a:t>
            </a:r>
            <a:br>
              <a:rPr lang="en-US" sz="1400" dirty="0" smtClean="0">
                <a:effectLst/>
              </a:rPr>
            </a:br>
            <a:r>
              <a:rPr lang="en-US" sz="1400" dirty="0" smtClean="0">
                <a:effectLst/>
              </a:rPr>
              <a:t>Now for </a:t>
            </a:r>
            <a:r>
              <a:rPr lang="en-US" sz="1400" dirty="0" err="1" smtClean="0">
                <a:effectLst/>
              </a:rPr>
              <a:t>ourself</a:t>
            </a:r>
            <a:r>
              <a:rPr lang="en-US" sz="1400" dirty="0" smtClean="0">
                <a:effectLst/>
              </a:rPr>
              <a:t> and for this time of meeting:</a:t>
            </a:r>
            <a:br>
              <a:rPr lang="en-US" sz="1400" dirty="0" smtClean="0">
                <a:effectLst/>
              </a:rPr>
            </a:br>
            <a:r>
              <a:rPr lang="en-US" sz="1400" dirty="0" smtClean="0">
                <a:effectLst/>
              </a:rPr>
              <a:t>Thus much the business is: we have here writ</a:t>
            </a:r>
            <a:br>
              <a:rPr lang="en-US" sz="1400" dirty="0" smtClean="0">
                <a:effectLst/>
              </a:rPr>
            </a:br>
            <a:r>
              <a:rPr lang="en-US" sz="1400" dirty="0" smtClean="0">
                <a:effectLst/>
              </a:rPr>
              <a:t>To Norway, uncle of young </a:t>
            </a:r>
            <a:r>
              <a:rPr lang="en-US" sz="1400" dirty="0" err="1" smtClean="0">
                <a:effectLst/>
              </a:rPr>
              <a:t>Fortinbras</a:t>
            </a:r>
            <a:r>
              <a:rPr lang="en-US" sz="1400" dirty="0" smtClean="0">
                <a:effectLst/>
              </a:rPr>
              <a:t>,--</a:t>
            </a:r>
            <a:br>
              <a:rPr lang="en-US" sz="1400" dirty="0" smtClean="0">
                <a:effectLst/>
              </a:rPr>
            </a:br>
            <a:r>
              <a:rPr lang="en-US" sz="1400" dirty="0" smtClean="0">
                <a:effectLst/>
              </a:rPr>
              <a:t>Who, impotent and bed-rid, scarcely hears</a:t>
            </a:r>
            <a:br>
              <a:rPr lang="en-US" sz="1400" dirty="0" smtClean="0">
                <a:effectLst/>
              </a:rPr>
            </a:br>
            <a:r>
              <a:rPr lang="en-US" sz="1400" dirty="0" smtClean="0">
                <a:effectLst/>
              </a:rPr>
              <a:t>Of this his nephew's purpose,--to suppress</a:t>
            </a:r>
            <a:br>
              <a:rPr lang="en-US" sz="1400" dirty="0" smtClean="0">
                <a:effectLst/>
              </a:rPr>
            </a:br>
            <a:r>
              <a:rPr lang="en-US" sz="1400" dirty="0" smtClean="0">
                <a:effectLst/>
              </a:rPr>
              <a:t>His further gait herein; in that the levies,</a:t>
            </a:r>
            <a:br>
              <a:rPr lang="en-US" sz="1400" dirty="0" smtClean="0">
                <a:effectLst/>
              </a:rPr>
            </a:br>
            <a:r>
              <a:rPr lang="en-US" sz="1400" dirty="0" smtClean="0">
                <a:effectLst/>
              </a:rPr>
              <a:t>The lists and full proportions, are all made</a:t>
            </a:r>
            <a:br>
              <a:rPr lang="en-US" sz="1400" dirty="0" smtClean="0">
                <a:effectLst/>
              </a:rPr>
            </a:br>
            <a:r>
              <a:rPr lang="en-US" sz="1400" dirty="0" smtClean="0">
                <a:effectLst/>
              </a:rPr>
              <a:t>Out of his subject: and we here dispatch</a:t>
            </a:r>
            <a:br>
              <a:rPr lang="en-US" sz="1400" dirty="0" smtClean="0">
                <a:effectLst/>
              </a:rPr>
            </a:br>
            <a:r>
              <a:rPr lang="en-US" sz="1400" dirty="0" smtClean="0">
                <a:effectLst/>
              </a:rPr>
              <a:t>You, good Cornelius, and you, </a:t>
            </a:r>
            <a:r>
              <a:rPr lang="en-US" sz="1400" dirty="0" err="1" smtClean="0">
                <a:effectLst/>
              </a:rPr>
              <a:t>Voltimand</a:t>
            </a:r>
            <a:r>
              <a:rPr lang="en-US" sz="1400" dirty="0" smtClean="0">
                <a:effectLst/>
              </a:rPr>
              <a:t>,</a:t>
            </a:r>
            <a:br>
              <a:rPr lang="en-US" sz="1400" dirty="0" smtClean="0">
                <a:effectLst/>
              </a:rPr>
            </a:br>
            <a:r>
              <a:rPr lang="en-US" sz="1400" dirty="0" smtClean="0">
                <a:effectLst/>
              </a:rPr>
              <a:t>For bearers of this greeting to old Norway;</a:t>
            </a:r>
            <a:br>
              <a:rPr lang="en-US" sz="1400" dirty="0" smtClean="0">
                <a:effectLst/>
              </a:rPr>
            </a:br>
            <a:r>
              <a:rPr lang="en-US" sz="1400" dirty="0" smtClean="0">
                <a:effectLst/>
              </a:rPr>
              <a:t>Giving to you no further personal power</a:t>
            </a:r>
            <a:br>
              <a:rPr lang="en-US" sz="1400" dirty="0" smtClean="0">
                <a:effectLst/>
              </a:rPr>
            </a:br>
            <a:r>
              <a:rPr lang="en-US" sz="1400" dirty="0" smtClean="0">
                <a:effectLst/>
              </a:rPr>
              <a:t>To business with the king, more than the scope</a:t>
            </a:r>
            <a:br>
              <a:rPr lang="en-US" sz="1400" dirty="0" smtClean="0">
                <a:effectLst/>
              </a:rPr>
            </a:br>
            <a:r>
              <a:rPr lang="en-US" sz="1400" dirty="0" smtClean="0">
                <a:effectLst/>
              </a:rPr>
              <a:t>Of these </a:t>
            </a:r>
            <a:r>
              <a:rPr lang="en-US" sz="1400" dirty="0" err="1" smtClean="0">
                <a:effectLst/>
              </a:rPr>
              <a:t>delated</a:t>
            </a:r>
            <a:r>
              <a:rPr lang="en-US" sz="1400" dirty="0" smtClean="0">
                <a:effectLst/>
              </a:rPr>
              <a:t> articles allow.</a:t>
            </a:r>
            <a:br>
              <a:rPr lang="en-US" sz="1400" dirty="0" smtClean="0">
                <a:effectLst/>
              </a:rPr>
            </a:br>
            <a:r>
              <a:rPr lang="en-US" sz="1400" dirty="0" smtClean="0">
                <a:effectLst/>
              </a:rPr>
              <a:t>Farewell, and let your haste commend your duty.”</a:t>
            </a:r>
            <a:endParaRPr lang="en-US" sz="1400" dirty="0"/>
          </a:p>
        </p:txBody>
      </p:sp>
      <p:sp>
        <p:nvSpPr>
          <p:cNvPr id="2" name="Title 1"/>
          <p:cNvSpPr>
            <a:spLocks noGrp="1"/>
          </p:cNvSpPr>
          <p:nvPr>
            <p:ph type="title"/>
          </p:nvPr>
        </p:nvSpPr>
        <p:spPr/>
        <p:txBody>
          <a:bodyPr/>
          <a:lstStyle/>
          <a:p>
            <a:r>
              <a:rPr lang="en-US" dirty="0" smtClean="0"/>
              <a:t>Speech in Text</a:t>
            </a:r>
            <a:endParaRPr lang="en-US" dirty="0"/>
          </a:p>
        </p:txBody>
      </p:sp>
    </p:spTree>
    <p:extLst>
      <p:ext uri="{BB962C8B-B14F-4D97-AF65-F5344CB8AC3E}">
        <p14:creationId xmlns:p14="http://schemas.microsoft.com/office/powerpoint/2010/main" val="1269827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242</TotalTime>
  <Words>492</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BlackTie</vt:lpstr>
      <vt:lpstr>Claudius to Hamlet</vt:lpstr>
      <vt:lpstr>A Brief Summary</vt:lpstr>
      <vt:lpstr>SOAPS: Speaker</vt:lpstr>
      <vt:lpstr>SOAPS: Occasion</vt:lpstr>
      <vt:lpstr>SOAPS: Audience</vt:lpstr>
      <vt:lpstr>SOAPS: Purpose</vt:lpstr>
      <vt:lpstr>SOAPS: subject</vt:lpstr>
      <vt:lpstr>The Speech</vt:lpstr>
      <vt:lpstr>Speech in Text</vt:lpstr>
      <vt:lpstr>Rhetoric</vt:lpstr>
      <vt:lpstr>Rhetoric</vt:lpstr>
      <vt:lpstr>Rhetoric</vt:lpstr>
      <vt:lpstr>Tone</vt:lpstr>
      <vt:lpstr>DICTion</vt:lpstr>
      <vt:lpstr>diction</vt:lpstr>
      <vt:lpstr>Works cited</vt:lpstr>
    </vt:vector>
  </TitlesOfParts>
  <Company>Moeller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Claudius to Hamlet</dc:title>
  <dc:creator>Rieger, James 2014</dc:creator>
  <cp:lastModifiedBy>Eble, Eric (Faculty)</cp:lastModifiedBy>
  <cp:revision>43</cp:revision>
  <dcterms:created xsi:type="dcterms:W3CDTF">2013-09-23T12:23:17Z</dcterms:created>
  <dcterms:modified xsi:type="dcterms:W3CDTF">2013-10-01T18:51:00Z</dcterms:modified>
</cp:coreProperties>
</file>