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58" r:id="rId5"/>
    <p:sldId id="268" r:id="rId6"/>
    <p:sldId id="259" r:id="rId7"/>
    <p:sldId id="269" r:id="rId8"/>
    <p:sldId id="260" r:id="rId9"/>
    <p:sldId id="270" r:id="rId10"/>
    <p:sldId id="261" r:id="rId11"/>
    <p:sldId id="271" r:id="rId12"/>
    <p:sldId id="262" r:id="rId13"/>
    <p:sldId id="272" r:id="rId14"/>
    <p:sldId id="263" r:id="rId15"/>
    <p:sldId id="27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4660"/>
  </p:normalViewPr>
  <p:slideViewPr>
    <p:cSldViewPr>
      <p:cViewPr varScale="1">
        <p:scale>
          <a:sx n="39" d="100"/>
          <a:sy n="39" d="100"/>
        </p:scale>
        <p:origin x="-75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A4483B-F5CF-4ECE-939F-E9159C80898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4483B-F5CF-4ECE-939F-E9159C80898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7A4483B-F5CF-4ECE-939F-E9159C80898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7A4483B-F5CF-4ECE-939F-E9159C80898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A4483B-F5CF-4ECE-939F-E9159C80898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A600EE-3D48-438B-8A81-DEFCF1678996}"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4483B-F5CF-4ECE-939F-E9159C80898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7A4483B-F5CF-4ECE-939F-E9159C80898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7A4483B-F5CF-4ECE-939F-E9159C8089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A4483B-F5CF-4ECE-939F-E9159C8089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A4483B-F5CF-4ECE-939F-E9159C80898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6A600EE-3D48-438B-8A81-DEFCF1678996}" type="datetimeFigureOut">
              <a:rPr lang="en-US" smtClean="0"/>
              <a:pPr/>
              <a:t>10/15/2013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7A4483B-F5CF-4ECE-939F-E9159C80898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6A600EE-3D48-438B-8A81-DEFCF1678996}" type="datetimeFigureOut">
              <a:rPr lang="en-US" smtClean="0"/>
              <a:pPr/>
              <a:t>10/15/2013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6A600EE-3D48-438B-8A81-DEFCF1678996}" type="datetimeFigureOut">
              <a:rPr lang="en-US" smtClean="0"/>
              <a:pPr/>
              <a:t>10/15/2013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4483B-F5CF-4ECE-939F-E9159C80898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Mr. Eble</a:t>
            </a:r>
          </a:p>
          <a:p>
            <a:r>
              <a:rPr lang="en-US" dirty="0" smtClean="0"/>
              <a:t>AP language and composition</a:t>
            </a:r>
          </a:p>
          <a:p>
            <a:endParaRPr lang="en-US" dirty="0"/>
          </a:p>
        </p:txBody>
      </p:sp>
      <p:sp>
        <p:nvSpPr>
          <p:cNvPr id="2" name="Title 1"/>
          <p:cNvSpPr>
            <a:spLocks noGrp="1"/>
          </p:cNvSpPr>
          <p:nvPr>
            <p:ph type="ctrTitle"/>
          </p:nvPr>
        </p:nvSpPr>
        <p:spPr/>
        <p:txBody>
          <a:bodyPr/>
          <a:lstStyle/>
          <a:p>
            <a:r>
              <a:rPr lang="en-US" dirty="0" smtClean="0"/>
              <a:t>Kohlberg’s Moral Development Stages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Maintaining the Social Order</a:t>
            </a:r>
            <a:endParaRPr lang="en-US" dirty="0"/>
          </a:p>
        </p:txBody>
      </p:sp>
      <p:sp>
        <p:nvSpPr>
          <p:cNvPr id="3" name="Content Placeholder 2"/>
          <p:cNvSpPr>
            <a:spLocks noGrp="1"/>
          </p:cNvSpPr>
          <p:nvPr>
            <p:ph sz="quarter" idx="1"/>
          </p:nvPr>
        </p:nvSpPr>
        <p:spPr/>
        <p:txBody>
          <a:bodyPr/>
          <a:lstStyle/>
          <a:p>
            <a:r>
              <a:rPr lang="en-US" dirty="0" smtClean="0"/>
              <a:t>What is right is </a:t>
            </a:r>
            <a:r>
              <a:rPr lang="en-US" b="1" dirty="0" smtClean="0"/>
              <a:t>what is best for society as a whole</a:t>
            </a:r>
          </a:p>
          <a:p>
            <a:r>
              <a:rPr lang="en-US" dirty="0" smtClean="0"/>
              <a:t>The emphasis is on obeying laws, respecting authority, and performing one’s duties so that the social order is maintained…  </a:t>
            </a:r>
            <a:r>
              <a:rPr lang="en-US" i="1" dirty="0" smtClean="0"/>
              <a:t>“If everyone acted in this way, what would happen to society?”</a:t>
            </a:r>
            <a:endParaRPr lang="en-US" dirty="0" smtClean="0"/>
          </a:p>
          <a:p>
            <a:r>
              <a:rPr lang="en-US" dirty="0" smtClean="0"/>
              <a:t>“Heinz’s motives were good, but I cannot condone the theft.  What would happen if we all started breaking the laws whenever we felt we had a good reason?”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Maintaining the Social Order</a:t>
            </a:r>
            <a:endParaRPr lang="en-US" dirty="0"/>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981200" y="2057400"/>
            <a:ext cx="52578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5: Social Contracts and Individual Rights</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What is right is </a:t>
            </a:r>
            <a:r>
              <a:rPr lang="en-US" b="1" dirty="0" smtClean="0"/>
              <a:t>based on rights, laws, and values of society, even against rules of a group</a:t>
            </a:r>
          </a:p>
          <a:p>
            <a:r>
              <a:rPr lang="en-US" dirty="0" smtClean="0"/>
              <a:t>People in this stage speak of “morality” and “rights” as taking precedence over particular laws</a:t>
            </a:r>
          </a:p>
          <a:p>
            <a:r>
              <a:rPr lang="en-US" dirty="0" smtClean="0"/>
              <a:t>Moral action is defined by logical application of universal, abstract moral principles</a:t>
            </a:r>
          </a:p>
          <a:p>
            <a:r>
              <a:rPr lang="en-US" dirty="0" smtClean="0"/>
              <a:t>“It is the husband’s duty to save his wife.  The fact that her life is in danger transcends every other standard you might use to judge his action.  Life is more important than property.”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5: Social Contracts and Individual Rights</a:t>
            </a:r>
            <a:endParaRPr lang="en-US" dirty="0"/>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219200" y="1752600"/>
            <a:ext cx="6248400" cy="4478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6: Universal Principles</a:t>
            </a:r>
            <a:endParaRPr lang="en-US" dirty="0"/>
          </a:p>
        </p:txBody>
      </p:sp>
      <p:sp>
        <p:nvSpPr>
          <p:cNvPr id="3" name="Content Placeholder 2"/>
          <p:cNvSpPr>
            <a:spLocks noGrp="1"/>
          </p:cNvSpPr>
          <p:nvPr>
            <p:ph sz="quarter" idx="1"/>
          </p:nvPr>
        </p:nvSpPr>
        <p:spPr>
          <a:xfrm>
            <a:off x="301752" y="1527048"/>
            <a:ext cx="8503920" cy="4949952"/>
          </a:xfrm>
        </p:spPr>
        <p:txBody>
          <a:bodyPr>
            <a:normAutofit lnSpcReduction="10000"/>
          </a:bodyPr>
          <a:lstStyle/>
          <a:p>
            <a:r>
              <a:rPr lang="en-US" dirty="0" smtClean="0"/>
              <a:t>What is right </a:t>
            </a:r>
            <a:r>
              <a:rPr lang="en-US" b="1" dirty="0" smtClean="0"/>
              <a:t>is based on universal ethical principles applying to all people and upon which society’s rules are based.</a:t>
            </a:r>
            <a:endParaRPr lang="en-US" dirty="0" smtClean="0"/>
          </a:p>
          <a:p>
            <a:r>
              <a:rPr lang="en-US" dirty="0" smtClean="0"/>
              <a:t>Every individual is due consideration of his / her interests in every situation, those interests being of equal importance with one’s own</a:t>
            </a:r>
          </a:p>
          <a:p>
            <a:r>
              <a:rPr lang="en-US" dirty="0" smtClean="0"/>
              <a:t>People see situations from the perspectives of others— “The druggist should have understood Heinz’s situation, and vice-versa”</a:t>
            </a:r>
          </a:p>
          <a:p>
            <a:r>
              <a:rPr lang="en-US" dirty="0" smtClean="0"/>
              <a:t>Some laws are morally repugnant, I.E. they break codes of morality, and, thus, don’t need to be followed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6: Universal Principles</a:t>
            </a:r>
            <a:endParaRPr lang="en-US" dirty="0"/>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609600" y="1676400"/>
            <a:ext cx="3276600" cy="405740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029200" y="2438400"/>
            <a:ext cx="33051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sp>
        <p:nvSpPr>
          <p:cNvPr id="3" name="Content Placeholder 2"/>
          <p:cNvSpPr>
            <a:spLocks noGrp="1"/>
          </p:cNvSpPr>
          <p:nvPr>
            <p:ph sz="quarter" idx="1"/>
          </p:nvPr>
        </p:nvSpPr>
        <p:spPr/>
        <p:txBody>
          <a:bodyPr/>
          <a:lstStyle/>
          <a:p>
            <a:r>
              <a:rPr lang="en-US" dirty="0" smtClean="0"/>
              <a:t>How would you describe the progression from one stage to another throughout this theory?</a:t>
            </a:r>
          </a:p>
          <a:p>
            <a:r>
              <a:rPr lang="en-US" dirty="0" smtClean="0"/>
              <a:t>At what stage would you place your answer for the Heinz situation?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Heinz Situation</a:t>
            </a:r>
            <a:endParaRPr lang="en-US" dirty="0"/>
          </a:p>
        </p:txBody>
      </p:sp>
      <p:sp>
        <p:nvSpPr>
          <p:cNvPr id="3" name="Content Placeholder 2"/>
          <p:cNvSpPr>
            <a:spLocks noGrp="1"/>
          </p:cNvSpPr>
          <p:nvPr>
            <p:ph sz="quarter" idx="1"/>
          </p:nvPr>
        </p:nvSpPr>
        <p:spPr>
          <a:xfrm>
            <a:off x="152400" y="1527048"/>
            <a:ext cx="8653272" cy="4797552"/>
          </a:xfrm>
        </p:spPr>
        <p:txBody>
          <a:bodyPr>
            <a:normAutofit fontScale="85000" lnSpcReduction="20000"/>
          </a:bodyPr>
          <a:lstStyle/>
          <a:p>
            <a:r>
              <a:rPr lang="en-US" dirty="0"/>
              <a:t>In Europe, 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make. He paid $200 for the radium and charged $2,000 for a small dose of the drug. The sick woman's husband, Heinz, went to everyone he knew to borrow the money, but he could only get together about $ 1,000 which is half of what it cost. He told the druggist that his wife was dying and asked him to sell it cheaper or let him pay later. But the druggist said: "No, I discovered the drug and I'm going to make money from it." So Heinz got desperate and broke into the man's store to steal the drug for his wife. </a:t>
            </a:r>
          </a:p>
          <a:p>
            <a:r>
              <a:rPr lang="en-US" dirty="0"/>
              <a:t>Should the husband have done that? Why or why not? </a:t>
            </a:r>
          </a:p>
          <a:p>
            <a:pPr marL="0" indent="0">
              <a:buNone/>
            </a:pPr>
            <a:endParaRPr lang="en-US" dirty="0"/>
          </a:p>
        </p:txBody>
      </p:sp>
    </p:spTree>
    <p:extLst>
      <p:ext uri="{BB962C8B-B14F-4D97-AF65-F5344CB8AC3E}">
        <p14:creationId xmlns:p14="http://schemas.microsoft.com/office/powerpoint/2010/main" val="323642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moral development?</a:t>
            </a:r>
            <a:endParaRPr lang="en-US" dirty="0"/>
          </a:p>
        </p:txBody>
      </p:sp>
      <p:sp>
        <p:nvSpPr>
          <p:cNvPr id="3" name="Content Placeholder 2"/>
          <p:cNvSpPr>
            <a:spLocks noGrp="1"/>
          </p:cNvSpPr>
          <p:nvPr>
            <p:ph sz="quarter" idx="1"/>
          </p:nvPr>
        </p:nvSpPr>
        <p:spPr>
          <a:xfrm>
            <a:off x="152400" y="1447800"/>
            <a:ext cx="8839200" cy="5181600"/>
          </a:xfrm>
        </p:spPr>
        <p:txBody>
          <a:bodyPr/>
          <a:lstStyle/>
          <a:p>
            <a:r>
              <a:rPr lang="en-US" dirty="0" smtClean="0"/>
              <a:t>According to Laurence Kohlberg (a child psychologist), people go through stages based upon their moral development, or how they make moral decisions.</a:t>
            </a:r>
          </a:p>
          <a:p>
            <a:endParaRPr lang="en-US" dirty="0" smtClean="0"/>
          </a:p>
          <a:p>
            <a:r>
              <a:rPr lang="en-US" dirty="0" smtClean="0"/>
              <a:t>People progress through them in a linear fashion.</a:t>
            </a:r>
          </a:p>
          <a:p>
            <a:pPr>
              <a:buNone/>
            </a:pPr>
            <a:endParaRPr lang="en-US" dirty="0" smtClean="0"/>
          </a:p>
          <a:p>
            <a:r>
              <a:rPr lang="en-US" dirty="0" smtClean="0"/>
              <a:t>For Kohlberg, </a:t>
            </a:r>
            <a:r>
              <a:rPr lang="en-US" b="1" dirty="0" smtClean="0"/>
              <a:t>actions didn’t matter as much as intentions…</a:t>
            </a:r>
            <a:r>
              <a:rPr lang="en-US" b="1" i="1" dirty="0" smtClean="0"/>
              <a:t>his theory concerns moral thinking, not necessarily moral action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Punishment and Obedience</a:t>
            </a:r>
            <a:endParaRPr lang="en-US" dirty="0"/>
          </a:p>
        </p:txBody>
      </p:sp>
      <p:sp>
        <p:nvSpPr>
          <p:cNvPr id="3" name="Content Placeholder 2"/>
          <p:cNvSpPr>
            <a:spLocks noGrp="1"/>
          </p:cNvSpPr>
          <p:nvPr>
            <p:ph sz="quarter" idx="1"/>
          </p:nvPr>
        </p:nvSpPr>
        <p:spPr/>
        <p:txBody>
          <a:bodyPr/>
          <a:lstStyle/>
          <a:p>
            <a:r>
              <a:rPr lang="en-US" dirty="0" smtClean="0"/>
              <a:t>What is right is </a:t>
            </a:r>
            <a:r>
              <a:rPr lang="en-US" b="1" dirty="0" smtClean="0"/>
              <a:t>literal obedience to rules and authority </a:t>
            </a:r>
            <a:r>
              <a:rPr lang="en-US" b="1" u="sng" dirty="0" smtClean="0"/>
              <a:t>to avoid punishment</a:t>
            </a:r>
            <a:endParaRPr lang="en-US" dirty="0" smtClean="0"/>
          </a:p>
          <a:p>
            <a:endParaRPr lang="en-US" dirty="0" smtClean="0"/>
          </a:p>
          <a:p>
            <a:r>
              <a:rPr lang="en-US" dirty="0" smtClean="0"/>
              <a:t>Immediate physical consequences determine whether or not someone does something.</a:t>
            </a:r>
          </a:p>
          <a:p>
            <a:endParaRPr lang="en-US" dirty="0" smtClean="0"/>
          </a:p>
          <a:p>
            <a:r>
              <a:rPr lang="en-US" dirty="0" smtClean="0"/>
              <a:t>“Heinz should not have stolen the medicine; breaking the law is wrong.”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Punishment, Obedience</a:t>
            </a:r>
            <a:endParaRPr lang="en-US" dirty="0"/>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52400" y="1676400"/>
            <a:ext cx="3657600" cy="50027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38600" y="2362200"/>
            <a:ext cx="42291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Individualism and Exchange</a:t>
            </a:r>
            <a:endParaRPr lang="en-US" dirty="0"/>
          </a:p>
        </p:txBody>
      </p:sp>
      <p:sp>
        <p:nvSpPr>
          <p:cNvPr id="3" name="Content Placeholder 2"/>
          <p:cNvSpPr>
            <a:spLocks noGrp="1"/>
          </p:cNvSpPr>
          <p:nvPr>
            <p:ph sz="quarter" idx="1"/>
          </p:nvPr>
        </p:nvSpPr>
        <p:spPr>
          <a:xfrm>
            <a:off x="301752" y="1527048"/>
            <a:ext cx="8503920" cy="5026152"/>
          </a:xfrm>
        </p:spPr>
        <p:txBody>
          <a:bodyPr/>
          <a:lstStyle/>
          <a:p>
            <a:r>
              <a:rPr lang="en-US" dirty="0" smtClean="0"/>
              <a:t>Children recognize that there is not just one right view that is handed down by the authorities.  Different individuals have different viewpoints.</a:t>
            </a:r>
          </a:p>
          <a:p>
            <a:r>
              <a:rPr lang="en-US" dirty="0" smtClean="0"/>
              <a:t>What is right is </a:t>
            </a:r>
            <a:r>
              <a:rPr lang="en-US" b="1" dirty="0" smtClean="0"/>
              <a:t>acting on one’s own interests and letting others do the same</a:t>
            </a:r>
          </a:p>
          <a:p>
            <a:r>
              <a:rPr lang="en-US" dirty="0" smtClean="0"/>
              <a:t>It is also </a:t>
            </a:r>
            <a:r>
              <a:rPr lang="en-US" b="1" dirty="0" smtClean="0"/>
              <a:t>what is fair and an agreed-upon, equal deal.  </a:t>
            </a:r>
            <a:r>
              <a:rPr lang="en-US" dirty="0" smtClean="0"/>
              <a:t>(</a:t>
            </a:r>
            <a:r>
              <a:rPr lang="en-US" i="1" dirty="0" smtClean="0"/>
              <a:t>you scratch my back, I’ll scratch yours</a:t>
            </a:r>
            <a:r>
              <a:rPr lang="en-US" dirty="0" smtClean="0"/>
              <a:t>)</a:t>
            </a:r>
          </a:p>
          <a:p>
            <a:r>
              <a:rPr lang="en-US" dirty="0" smtClean="0"/>
              <a:t>This can also function in a way in which </a:t>
            </a:r>
            <a:r>
              <a:rPr lang="en-US" b="1" dirty="0" smtClean="0"/>
              <a:t>what is right is what satisfies one’s own needs; </a:t>
            </a:r>
            <a:r>
              <a:rPr lang="en-US" b="1" u="sng" dirty="0" err="1" smtClean="0"/>
              <a:t>veangeance</a:t>
            </a:r>
            <a:r>
              <a:rPr lang="en-US" b="1" u="sng" dirty="0" smtClean="0"/>
              <a:t> is a moral duty</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Individualism and Exchange</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 y="1447800"/>
            <a:ext cx="4286250" cy="31432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114800" y="3200400"/>
            <a:ext cx="47625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Good Interpersonal Relationships</a:t>
            </a:r>
            <a:endParaRPr lang="en-US" dirty="0"/>
          </a:p>
        </p:txBody>
      </p:sp>
      <p:sp>
        <p:nvSpPr>
          <p:cNvPr id="3" name="Content Placeholder 2"/>
          <p:cNvSpPr>
            <a:spLocks noGrp="1"/>
          </p:cNvSpPr>
          <p:nvPr>
            <p:ph sz="quarter" idx="1"/>
          </p:nvPr>
        </p:nvSpPr>
        <p:spPr>
          <a:xfrm>
            <a:off x="301752" y="1527048"/>
            <a:ext cx="8613648" cy="4949952"/>
          </a:xfrm>
        </p:spPr>
        <p:txBody>
          <a:bodyPr>
            <a:normAutofit lnSpcReduction="10000"/>
          </a:bodyPr>
          <a:lstStyle/>
          <a:p>
            <a:r>
              <a:rPr lang="en-US" dirty="0" smtClean="0"/>
              <a:t>What is right is </a:t>
            </a:r>
            <a:r>
              <a:rPr lang="en-US" b="1" dirty="0" smtClean="0"/>
              <a:t>people living up to the expectations of the family and community and behaving in “good” ways</a:t>
            </a:r>
            <a:r>
              <a:rPr lang="en-US" dirty="0" smtClean="0"/>
              <a:t>.</a:t>
            </a:r>
          </a:p>
          <a:p>
            <a:r>
              <a:rPr lang="en-US" dirty="0" smtClean="0"/>
              <a:t>Vengeance is collective, meaning individuals shouldn’t take out revenge on those who have wronged them</a:t>
            </a:r>
          </a:p>
          <a:p>
            <a:r>
              <a:rPr lang="en-US" dirty="0" smtClean="0"/>
              <a:t>Failure to punish is “unfair”; “If he can get away with it, why can’t I?”</a:t>
            </a:r>
          </a:p>
          <a:p>
            <a:r>
              <a:rPr lang="en-US" dirty="0" smtClean="0"/>
              <a:t>Heinz was right to steal the drug because “He was a good man for wanting to save her”; the druggist = the villain… “He was unfair, trying to overcharge and letting someone die”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 Good Interpersonal Relationships</a:t>
            </a:r>
            <a:endParaRPr lang="en-US" dirty="0"/>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28600" y="1371600"/>
            <a:ext cx="4191000" cy="374570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114800" y="3276600"/>
            <a:ext cx="442341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745</TotalTime>
  <Words>855</Words>
  <Application>Microsoft Office PowerPoint</Application>
  <PresentationFormat>On-screen Show (4:3)</PresentationFormat>
  <Paragraphs>51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Kohlberg’s Moral Development Stages</vt:lpstr>
      <vt:lpstr>The Heinz Situation</vt:lpstr>
      <vt:lpstr>What is moral development?</vt:lpstr>
      <vt:lpstr>Stage 1: Punishment and Obedience</vt:lpstr>
      <vt:lpstr>Stage 1: Punishment, Obedience</vt:lpstr>
      <vt:lpstr>Stage 2: Individualism and Exchange</vt:lpstr>
      <vt:lpstr>Stage 2: Individualism and Exchange</vt:lpstr>
      <vt:lpstr>Stage 3: Good Interpersonal Relationships</vt:lpstr>
      <vt:lpstr>Stage 3: Good Interpersonal Relationships</vt:lpstr>
      <vt:lpstr>Stage 4: Maintaining the Social Order</vt:lpstr>
      <vt:lpstr>Stage 4: Maintaining the Social Order</vt:lpstr>
      <vt:lpstr>Stage 5: Social Contracts and Individual Rights</vt:lpstr>
      <vt:lpstr>Stage 5: Social Contracts and Individual Rights</vt:lpstr>
      <vt:lpstr>Stage 6: Universal Principles</vt:lpstr>
      <vt:lpstr>Stage 6: Universal Principles</vt:lpstr>
      <vt:lpstr>Overall…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Kohlberg’s Moral Development Stages &amp; Huckleberry Finn</dc:title>
  <dc:creator>eeble</dc:creator>
  <cp:lastModifiedBy>Eble, Eric (Faculty)</cp:lastModifiedBy>
  <cp:revision>46</cp:revision>
  <dcterms:created xsi:type="dcterms:W3CDTF">2011-01-30T22:52:28Z</dcterms:created>
  <dcterms:modified xsi:type="dcterms:W3CDTF">2013-10-15T18:14:37Z</dcterms:modified>
</cp:coreProperties>
</file>