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69" r:id="rId3"/>
    <p:sldId id="259" r:id="rId4"/>
    <p:sldId id="261" r:id="rId5"/>
    <p:sldId id="264" r:id="rId6"/>
    <p:sldId id="268" r:id="rId7"/>
    <p:sldId id="266" r:id="rId8"/>
    <p:sldId id="271" r:id="rId9"/>
    <p:sldId id="272" r:id="rId10"/>
    <p:sldId id="275" r:id="rId11"/>
    <p:sldId id="263" r:id="rId12"/>
    <p:sldId id="273" r:id="rId13"/>
    <p:sldId id="267" r:id="rId14"/>
    <p:sldId id="274" r:id="rId15"/>
    <p:sldId id="262" r:id="rId16"/>
    <p:sldId id="265" r:id="rId17"/>
    <p:sldId id="277" r:id="rId18"/>
    <p:sldId id="270"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6:05:09.606"/>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84ABAFA2-4F4C-432A-AD75-B5F4FD690188}" emma:medium="tactile" emma:mode="ink">
          <msink:context xmlns:msink="http://schemas.microsoft.com/ink/2010/main" type="writingRegion" rotatedBoundingBox="8124,2735 10570,5162 9707,6031 7262,3605"/>
        </emma:interpretation>
      </emma:emma>
    </inkml:annotationXML>
    <inkml:traceGroup>
      <inkml:annotationXML>
        <emma:emma xmlns:emma="http://www.w3.org/2003/04/emma" version="1.0">
          <emma:interpretation id="{83B4DC5E-79C4-48B1-A533-A7C18502DBAC}" emma:medium="tactile" emma:mode="ink">
            <msink:context xmlns:msink="http://schemas.microsoft.com/ink/2010/main" type="paragraph" rotatedBoundingBox="8124,2735 10570,5162 9707,6031 7262,3605" alignmentLevel="1"/>
          </emma:interpretation>
        </emma:emma>
      </inkml:annotationXML>
      <inkml:traceGroup>
        <inkml:annotationXML>
          <emma:emma xmlns:emma="http://www.w3.org/2003/04/emma" version="1.0">
            <emma:interpretation id="{50FC30F3-765F-483C-A747-12A4C3B6C246}" emma:medium="tactile" emma:mode="ink">
              <msink:context xmlns:msink="http://schemas.microsoft.com/ink/2010/main" type="line" rotatedBoundingBox="8124,2735 10570,5162 9707,6031 7262,3605"/>
            </emma:interpretation>
          </emma:emma>
        </inkml:annotationXML>
        <inkml:traceGroup>
          <inkml:annotationXML>
            <emma:emma xmlns:emma="http://www.w3.org/2003/04/emma" version="1.0">
              <emma:interpretation id="{F10B70A4-5FAD-480B-9544-04218E6108D6}" emma:medium="tactile" emma:mode="ink">
                <msink:context xmlns:msink="http://schemas.microsoft.com/ink/2010/main" type="inkWord" rotatedBoundingBox="8124,2735 10570,5162 9707,6031 7262,3605"/>
              </emma:interpretation>
              <emma:one-of disjunction-type="recognition" id="oneOf0">
                <emma:interpretation id="interp0" emma:lang="en-US" emma:confidence="0">
                  <emma:literal>'a.</emma:literal>
                </emma:interpretation>
                <emma:interpretation id="interp1" emma:lang="en-US" emma:confidence="0">
                  <emma:literal>'as</emma:literal>
                </emma:interpretation>
                <emma:interpretation id="interp2" emma:lang="en-US" emma:confidence="0">
                  <emma:literal>'*f.</emma:literal>
                </emma:interpretation>
                <emma:interpretation id="interp3" emma:lang="en-US" emma:confidence="0">
                  <emma:literal>'*s.</emma:literal>
                </emma:interpretation>
                <emma:interpretation id="interp4" emma:lang="en-US" emma:confidence="0">
                  <emma:literal>'as.</emma:literal>
                </emma:interpretation>
              </emma:one-of>
            </emma:emma>
          </inkml:annotationXML>
          <inkml:trace contextRef="#ctx0" brushRef="#br0">73 0 24,'0'0'12,"0"0"-2,0 0 0,0 0-2,-23 17-2,23-17-1,-4 24 0,4-3-1,-5-4-1,5 8 0,-4-1 0,2 8-1,-2 2 0,4 6 0,-2-1-1,0 10 1,2 4-2,-2 5 1,2 2-1,-1 4 0,-1 6 0,0-4 0,-2-6 1,-2-5-2,2-8 1,1-11 0,1-8 0,-2-9-3,4-19 0,0 0-3,0 0-11,0 0-11,4-26 1,-2 1 9,-4-9 18</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49.168"/>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63 361 57,'0'0'21,"-45"1"-4,45-1-5,-23-1-3,23 1-2,0 0-1,0 0-2,0 0-1,24-14 0,-3 13-2,11-1 1,6-2-1,12 2 0,8-4 0,12-1 1,14-6-1,12-4 0,14-4 0,6-4 0,5-1 0,6 0-1,-2-3 1,-2 7-1,-13 3 0,-8 4-1,-11 4 1,-16 3 0,-8 2 0,-14 3 0,-10 3 0,-12 2-1,-9 1 1,-22-3-1,25 4 0,-25-4-2,0 0-2,0 0-5,28-17-26,-28 17 1,27-30-2,-6 7 15,17-3 22</inkml:trace>
</inkml:ink>
</file>

<file path=ppt/ink/ink11.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50.478"/>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58 92 35,'-24'-9'26,"24"9"-7,-34-15-6,34 15-2,0 0-3,-2-17-1,2 17-1,0 0-2,11-24 0,-11 24 0,28-6-1,-5 8-1,6-4 0,12 2 1,10-2-2,14 2 1,9-2-1,11 0 0,10-2 0,3-1-1,1 1 0,-5 2 0,-10 2 0,-9 4 0,-12 2 0,-10-1-1,-17 1 1,-8 1 0,-9-1 0,-19-6 0,23 8 0,-23-8 1,0 0-1,0 0 0,0 0 0,0 0 0,0 0 0,-12-19 0,12 19 0,-22-10 0,22 10-1,-29-7 1,29 7 0,-22-6 0,22 6-1,-17-2 1,17 2-1,0 0 0,0 0-1,0 0 0,0 0-3,0 0-1,-6 21-3,6-21-1,2 19-3,-2-19-2,2 17-7,-2-17-10,0 0 1,-12 20 30,12-20 1</inkml:trace>
</inkml:ink>
</file>

<file path=ppt/ink/ink12.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4:45.007"/>
    </inkml:context>
    <inkml:brush xml:id="br0">
      <inkml:brushProperty name="width" value="0.04667" units="cm"/>
      <inkml:brushProperty name="height" value="0.04667" units="cm"/>
      <inkml:brushProperty name="color" value="#3165BB"/>
      <inkml:brushProperty name="fitToCurve" value="1"/>
    </inkml:brush>
  </inkml:definitions>
  <inkml:trace contextRef="#ctx0" brushRef="#br0">326 262 22,'0'0'24,"-19"-25"-9,19 25-4,2-36 0,5 19-4,-11-13 0,12 10-1,-12-11-2,6 9 0,-4-3-2,0 7 0,0 1-1,2 17 1,-5-21-2,5 21 1,0 0 0,0 0-1,0 0 0,0 0 0,-19 21 0,19-21 0,-2 28 0,2-7 0,0 3 0,2 4 0,-2 10 0,2 3 0,-2 8-1,-2 12 1,2 10 0,-2 8 0,2 6-1,-4 2 1,2 3-1,2 4 2,0-1-1,0-5 0,4-7 0,-2-4 0,2-3 1,1-5-1,1-1 0,-2-6 1,0-3-2,-4-1 1,1-1-1,-1-1 1,-1 1-1,-1-3 1,0 1-1,0-4 1,2 1-1,0-6 1,-2-5-1,2-1 1,0-7 0,-2-2 0,4-3-1,-2-2 1,0-1 0,0-3 0,4 3 0,-2-5-1,0 3 2,1 0-2,-1-3 2,2-1-2,-2-2 2,0 2-2,-2-19 1,5 32 0,-5-32-1,0 25 1,0-25 0,0 24 0,0-24 0,0 23 0,0-23 0,0 22 0,0-22-1,-1 23 1,1-23 0,0 19 0,0-19 0,0 0 0,3 20 0,-3-20 0,0 0 0,0 0 0,2 17 0,-2-17 0,0 0 0,0 0 0,0 17 0,0-17 0,0 0 0,0 0 0,2 19 0,-2-19 0,0 0 0,0 0 0,2 17 0,-2-17 1,0 0-1,0 0 0,0 0 0,0 0 0,0 0 1,0 0-1,0 0 0,0 0 1,0 0-1,-17 8 0,17-8 1,0 0 0,-17-8 0,17 8 0,-17-9 0,17 9 1,-25-21 0,25 21-1,-32-28 0,15 13 1,-4-4-1,2 0 0,-2-2 0,2 2 0,-1-1 0,3 1 0,-2-2 0,2 2 0,1 2 0,16 17-1,-22-22 1,22 22-1,0 0 0,-19-17 1,19 17-1,0 0 0,0 0 0,0 0 0,0 0 0,17 19 1,-17-19-1,26 26 0,-9-5 0,2 3 0,4 4 0,0 1 0,-2-1 0,1-2 0,-3 1 0,0-7 0,-19-20 0,29 29 0,-29-29 0,17 11 0,-17-11 0,0 0 0,0 0 1,17-6-1,-17 6 0,0 0 0,11-22 0,-11 22 0,13-27 1,-13 27-1,23-30 0,-6 13 0,4 0 0,2-2 0,1 2 0,1-1 0,0 1 0,-3 2 0,-3 1 0,-2 1 0,-17 13 0,17-19 0,-17 19-1,0 0 1,17-11-2,-17 11-1,0 0-2,12-26-12,-12 26-17,24-6 1,-24 6-2,23-2 26,-23 2 9</inkml:trace>
</inkml:ink>
</file>

<file path=ppt/ink/ink13.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4:46.769"/>
    </inkml:context>
    <inkml:brush xml:id="br0">
      <inkml:brushProperty name="width" value="0.04667" units="cm"/>
      <inkml:brushProperty name="height" value="0.04667" units="cm"/>
      <inkml:brushProperty name="color" value="#3165BB"/>
      <inkml:brushProperty name="fitToCurve" value="1"/>
    </inkml:brush>
  </inkml:definitions>
  <inkml:trace contextRef="#ctx0" brushRef="#br0">358 0 40,'0'0'32,"0"0"1,0 0-23,0 0-3,-11 28-2,11-28-2,-8 36 1,3-14-1,3 6-1,-4 3 0,4 6 0,0 3-1,0 9 1,2 2-2,4 7 0,-2 8 0,4 7 1,-1 5-1,1 4 0,4 9 0,1 3 1,-2 2 0,1 0 1,-3 0-2,3 0 2,-4 0-2,-1-3 2,-1-5-2,-2-1 0,0-1-1,2-1 2,-3-4-2,3 4 1,0-10 0,2 2 0,-2-7 1,-1-4-1,-1-4 0,-2-5 0,2-3-1,-4-7 1,0 0 0,0 0 0,-1-1-1,1 4 1,-2-2 0,2 1-1,0-2 1,-2 0 0,2 4 0,1-4 0,-1-2 0,0-4 0,2-1-1,-2-1 1,0-5 0,2 2 0,0-4-1,-2-6 1,2 3 0,0-5 0,0 1 0,0-7 0,2 1 0,-2-19-1,0 30 2,0-30-2,0 25 1,0-25-1,-2 17 1,2-17-1,0 17 1,0-17 0,0 0 0,0 0 0,-2 19 0,2-19 0,0 0 0,0 0 0,0 0 0,0 0 0,0 0 0,0 0 0,-21-14 0,21 14 1,-19-16-2,19 16 2,-32-27-1,13 8 0,-3 0 0,-3-3 1,-2-1-1,-3-1 0,-2-1 1,2 1-1,-1 1 0,3 1 0,1-1 1,5 6-1,3 0 0,19 17 0,-27-22 1,27 22-1,0 0 0,0 0 1,0 0-1,0 0 0,0 0 0,31 24 0,-14-9 0,2 6 1,1 0-1,3 5 0,0 2 0,0 0 0,-1 4 0,3 2 0,1-4 0,1 4-1,-1-4 2,1-1-2,-2-7 1,-1-5 0,-3-2 0,-2-9-1,-19-6 1,23 8 0,-23-8 0,0 0 1,21-16-1,-21 16 0,13-24 1,-13 24 0,13-30-1,-4 13 1,3-2-2,-1-2 3,4 4-2,1 0 1,2-3-2,3 1 2,0-2-1,2 0 1,0 3-1,1-1 0,-1 4 0,2 2 0,-7 3 0,0 1-1,0 5 1,-18 4-2,29-4 0,-29 4-4,23 6-12,-23-6-17,0 0 1,0 0-2,0 0 12,-17 5 24</inkml:trace>
</inkml:ink>
</file>

<file path=ppt/ink/ink2.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17.131"/>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149 64 18,'-27'4'12,"27"-4"0,-25 2-3,25-2 1,-22-2-3,22 2-1,-19 0-2,19 0-1,-19 4 0,19-4-2,0 0 1,-21 13-2,21-13 2,0 0-2,0 0 2,-19 17 0,19-17-1,0 0 1,0 0 0,0 0 1,0 0-1,0 0 0,0 0-2,0 0 2,0 0-2,0 0 1,0 0-1,21-8 1,-21 8-1,26-3 1,-7 1 0,6-2 1,3 0-1,6 0 1,6-3-1,4 1 0,5-3 1,4 1-2,4-3 1,5 4 0,1-3-1,3 4 1,-2-1-1,3 3 1,-1 0-1,0 2 0,-1 2 1,-1 0-1,-5 0 1,-2 4-1,-8 2 0,-2 1 0,-5 1 0,-2 0 0,-10-1 0,-2 2 0,1-3 0,-1 0 1,1-2-1,1-3 0,4 1 0,2 0 0,0-2 0,4 2 0,1-2 0,1 2 0,2 0 0,-5 0 0,-1 1 0,-4 1 0,2 2 1,-4-2-1,-1 1 1,-3 1-2,1 0 2,-3-3 0,2-1 0,3 0-1,-1-2 0,0 0 0,4-4-1,1 1 2,2-1-2,1 2 1,2 0-1,0-2 1,0 4-1,-3 0 1,1 2 0,0 0-1,-4-2 2,0 2-1,2 2 1,4-2-1,2-1 1,1-1-1,10 0 1,2-1-1,6-3-1,3-2 1,3 1-1,-1-3 1,0 0 0,0 3 0,-5-1-1,-2 2 1,-2 1 0,-3 1 0,-2-2 0,-3 2 0,-4 0 0,3-3 0,-3 1 0,2 0-1,-3 2 1,1-3 0,1 3 0,-4 2 0,1 2 0,-3-1 0,0 3 0,-2 0 0,-1 0 0,-1 1 0,0-1 0,2 0 0,2 0 0,0-2 0,0-1 0,-1 1 0,3 0 0,-2-2 0,-2 0 0,1 0 0,3 0 0,2-2 0,-1 2 0,3 0 0,3-2 0,0 1 0,4-1 0,0 2 0,0 0 0,0-2 0,-2 4 0,0 3 0,4-1 0,0 0 0,4 0 0,0-1 0,1-1 0,3 0 0,3-4 0,0 0 0,1-1 0,-3-1 0,0 0 0,-1 2 0,-6 0 0,-2 4 0,-4 0-1,-2 0 2,-2 0-2,-1 2 2,-3-3-1,3 3 0,-1 0 0,4 0 0,6-2 0,0 0 0,4-2 0,3-2 1,-1 2-1,0 0 0,3-4 0,-1 0 0,-1 2 0,-3-2 0,-1 4 0,-1 0 0,2-1 0,-2 1 1,2-2-1,1 0 0,1 0 0,3-2 0,-1 0 1,1 3-2,2-1 2,1 0-1,-3 2 0,2 0 0,1 2 1,-5 0-1,4-2 0,2 1 1,1-1-1,1 0 0,0-1 0,0-1 0,2 2 0,2-2 0,0 4 0,-6-4 1,2 2-1,2 0 0,-2 0 1,2 0-1,0 0 0,-2-2 0,0-2 1,2 2-1,2-2 0,1 1 0,1-3 0,0 2 0,2-1 0,-1 1 0,3 4 0,-3-2 0,-1 2 1,0 0-1,2 2 0,-3 0 1,1 0-1,0 0 0,-4-2 1,5 1-1,3-2 0,1 2 0,-5-1 0,4-1 1,-3 1-1,5 1 0,-3-2 0,5 2 1,-3 1-1,2 0 1,3-4-1,-1 4 1,-2 2-1,-1-2 0,5-2 1,-4 2-1,-2 0 0,-1-1 0,-2 3 0,1-2 0,-1-2 0,-3 0 0,-3-2 0,0 2 1,0-4-1,0 3 0,0-1 0,-2-2 1,-1 2-1,4 0 0,-1 2 0,-3 0-1,-1 2 1,0 0 0,0 2 0,0-2-1,0 1 1,-3 1 0,1-2 0,-2 2 0,-5-4 0,-4 0 0,-8 0 0,-7-2-1,-6 2 1,-9-4-2,-4 4 0,-21 0-4,26-2-10,-26 2-19,-17-13 2,-11 2-2,-16-4 23,-22-2 12</inkml:trace>
</inkml:ink>
</file>

<file path=ppt/ink/ink3.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19.564"/>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50 346 28,'0'0'15,"-34"-7"-3,34 7-2,-21-10-2,21 10 0,0 0-2,0 0-1,0 0-1,18-17-1,-1 8-1,11 1 1,2-7-1,12 2 1,7-6-1,10 4 1,5-4-1,10 4 0,0-2 0,7 4-1,7 0 1,6 5-1,-3 3 0,0 1-1,0 4 0,-4 2 1,-4-2-1,-1 0 0,-5-2 0,-5-4 1,0-3-1,0-1 1,-2-3-1,0 0 1,2 2-1,0-1 1,0 3-1,-2 2 0,0 5 0,1 0 0,-3 0 0,0 2 0,-2 2 0,2-2 0,-1 2 1,3-4-1,-2 0 0,2 0 1,-4 0-1,1 4 0,-5-2 0,-1 0 1,-3 2-1,-1 2-1,-8-4 2,1 3-2,-1 1 1,0 0 0,-2 2 0,3-1 0,-3 3 0,2-3 1,4 1-1,0 3 0,4-1 0,0-6 0,7 2 0,1-2 0,3-2 0,2 1 0,0 1 0,4-2 0,-2 0 0,4 4 0,-4-6 1,1 4-1,1 0 0,2-2 0,0 0 0,-1 0 0,3-2 0,2-2 0,3-1 0,0 1 0,3-4-1,-1 3 1,2-3 0,0-3 0,-2 3 0,0 1 0,-3 1 0,-3 2 0,-1 3 0,-2-1 0,-2 4 0,-4-1 0,0 3 0,-2 0 1,2 2-1,-2-3 0,2-1 0,2 0 0,0 0 0,4-2 0,2-2 0,-1 0 0,-1 2 0,2 0 0,1-2 0,1 0 1,-3 2-1,-1 4 0,2 0 0,-1 0 0,-1 0 0,0 1 0,-2-1 0,0 2 0,-1-3 0,5 1 0,0 0 0,-6-2 1,2-2-1,-1 0 0,1 0 0,0 0 0,-2 2 1,0 0-1,-4-1 0,4 1 0,0 2 0,2-4 0,-4 2 0,2-2 0,-2-2 0,2 0 0,0-2 0,2 1 0,-6-3 0,2 4 0,0-2 0,-2 4 0,1-2 0,-1 2 0,2 2 0,-4 2 1,4-6-1,4 6 0,0 0 0,3-2 0,3 3 0,5-1 0,0 0 0,1 0 0,3-1 0,0-3 0,0-2 1,2 1-1,-2-3 0,-2 0 0,0 2 1,-2 0-1,-2 0 0,-1 2 0,-3 0 0,-3 0 0,0 0 0,0 0 1,-4-1-1,-1-1 0,3-2 1,0 0-1,-2 2 0,0 0 0,0-1 1,-2 3-1,0 0 0,-2 0 1,-1 1-1,-1 1 0,0 0 0,-1 0 0,1 2 1,2 0-1,-2-2 0,3-2 0,-3 1 1,0 1-1,0 0 1,3 0-1,-3 2 0,2-2 1,0 3-1,-2-1 0,5 0 1,1 0-1,1-2 0,1-1 1,0-1-1,2-1 0,0-1 0,1 0 1,-1-2-1,0 0 0,1 2 0,1 2 1,2 0-1,-1 0 0,3-2 0,1 2 0,6 2 1,0 0-1,2-2 0,3 2 0,3-2 0,1 0 0,3 0 0,1 0 0,2 2 0,0-2 0,2 2 0,-1 2 0,-3-4 0,-4 3 0,-5 1 0,-2 0 0,-4-2 0,-5 0 0,-12-2 0,-4-2 0,-7 0 0,-8 0-1,-8 0 1,-12-5-2,-7 5-2,-18-17-4,-6 19-18,4-25-9,-27 3-1,-19-12 0,-13-6 32</inkml:trace>
</inkml:ink>
</file>

<file path=ppt/ink/ink4.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21.716"/>
    </inkml:context>
    <inkml:brush xml:id="br0">
      <inkml:brushProperty name="width" value="0.26667" units="cm"/>
      <inkml:brushProperty name="height" value="0.53333" units="cm"/>
      <inkml:brushProperty name="color" value="#FFFF00"/>
      <inkml:brushProperty name="tip" value="rectangle"/>
      <inkml:brushProperty name="rasterOp" value="maskPen"/>
      <inkml:brushProperty name="fitToCurve" value="1"/>
    </inkml:brush>
  </inkml:definitions>
  <inkml:trace contextRef="#ctx0" brushRef="#br0">-20 172 30,'0'0'13,"0"0"-1,-19-21-2,19 21-2,0 0-1,17-13-1,-17 13-1,27-13 0,-10 6-1,11 5 0,4-6 0,12 6-1,1-5 0,14 5 0,0-8 0,15 5-1,0-5 1,11 7-1,-2-7 0,8 6 0,-2-3-1,2 3 1,-6 0-1,0 4 0,-3-3 0,-3 3 1,-5 1-1,0 1 0,-4 0 0,2 0 0,0 0 0,2 0 0,-4 0 0,4 0-1,-2-2 1,0 3-1,0-1 1,-2 2-1,-2 0 1,-4-2-1,3 0 0,-5 1 0,1-1 1,-1 0-1,-3 0 1,3 0-1,1 0 1,1 1-1,2-1 0,3 0 0,-7 2 0,1 0 1,1-4-1,-1 2 0,-3 0 0,-1-2 0,-6 0 0,-2 3 0,0 1 0,-4 0 0,-1 0 0,-1 1 0,3-1 0,1 0 1,2-2-1,0 0 0,0-1 0,0 1 0,1 2 0,-5-4 0,2 4 1,-5-2-2,-1 2 1,3-1 0,1-3 0,2-2 0,2-1 0,8-3 1,0 0-1,3 1 0,1-3 0,-1-1 0,3 3 0,-1 0 0,-3 3 0,-1-1 0,5-2 0,-1 1 0,4 1 0,0-2 0,4-3 0,2 1 0,2-1 0,5-2 0,-3 1 0,2 3 0,-3-1 0,1 1 0,0 3 0,-3-2 0,1 6 0,4 0 0,-5 0 0,1 2-1,2-2 1,-1 2 0,1-2 0,2 2 0,-5-4 0,-3 0 0,-2 0 0,2 0 0,-2 2 0,-1 0 0,-5 2 0,-2 0 0,1 2 0,-2 1 0,-1-1 0,1 2 0,-3-2 0,5-1 0,-1 3 0,5-4 0,1 0 0,4-2 0,-2 0 0,2 0 0,4-2 0,-1 0 0,5 0 1,-1 0-1,3 2 0,-3 0 0,1 0 0,1 2 0,1 2 0,-3-2 0,1 0 0,-1 0 0,1-1 0,-2-1 0,1 2 0,-1-4-1,-1 4 1,1-2 1,-2 0-1,-4 2 0,-2-2 0,-2 4 0,-4-2 1,1 2-1,-6 3 0,-1-3 0,-3 3 0,-2-3 0,0 4 0,0-5 1,-2 3-1,-1-2 0,-1-2 0,2 2 0,-4-3 0,1 1 0,3 2 1,-2-2-1,0 0 0,2 0 0,0-2 1,-3 4-1,5-4 1,-2 0-1,-2 1 0,0-1 0,-1 0 0,-1-1 0,-3-1 0,-1 0 0,-3 0 0,0-4 0,-2 1 0,0 1 0,-6-2 0,0 2 0,-6 1-1,-5-3-2,2 12-3,-23-6-15,17-14-15,-17 14-1,15-24 0,-7 7 19</inkml:trace>
</inkml:ink>
</file>

<file path=ppt/ink/ink5.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36.097"/>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15 256 42,'0'0'16,"0"0"-4,0 0-2,-23-10-2,23 10-1,0 0-1,0 0-1,0 0-1,0 0-1,0 0 0,0 0-1,0 0-1,25-13 1,-8 9-1,5 4 1,3-5-1,7 1 0,0-2 1,6 2-1,2-3 0,4 3 0,-5-3-1,5 3 1,-1-2 0,3 2-1,-1-1 1,6 1 0,-3-2-1,3 1 1,2-1 0,2-1-1,0 1 1,0-2-1,0 3 1,-2 1 0,-2-2 0,0 3-1,-4 1 1,3 0 0,-3 0 0,0 0 0,-1 0 0,-1-2 0,-1 1 0,1 1 0,1 0 0,-1 0-1,-3 0 1,1 2-1,-1 0 0,0 0 1,-3 4-1,3-2 0,-2-2 0,0 2 1,1-4-1,5 2 1,-3 0-1,5-2 1,-1 2-1,4 0 1,-4 2-1,3-2 0,-1 2 0,-4-1 0,3 3 0,-7 0 0,3 0 0,-4 3 0,3-3 0,-1 4 0,3-3 0,5 3 0,-3-3 0,4 1 0,0 0 0,0-3 0,-1-1 0,-1 2 0,0 0 0,-5-2 0,3-2 0,0 2 0,2 1 0,3-1 0,1 2 0,3-2 0,-1 2 0,2 1 0,-2-1 0,0 2 1,-4-4-1,-2 1 0,-1-1 0,-3-2-1,-1-2 2,3 1-1,2-3 0,1-2 0,3 1 0,3 1 0,1 0 0,4-2 0,1 4 0,-1-3 0,1 1 0,3-2 0,3 1 0,4-3 0,0-1 1,2 1-1,0-5 0,-1 4 0,1-3 0,-4-1 0,-1 2 0,-3 0 1,-4-1-1,-1 3 1,-1 1-1,-1 1 0,2-3 0,-2 5 1,-3 1-1,5-2 0,0 3-1,-3-1 1,1 2 0,0 0 0,-4 2 0,-2 2 0,-2 0 0,-2 0 0,0 0 0,-1-1 1,3-1-1,0 0 0,4 2 0,0-2 0,0 0-1,1 0 2,-1 0-2,2 0 1,-4 0 0,2 0 0,-2 2 0,-2 0 0,-3 2 0,-1-2 0,0 1 0,1 7 0,1-6 0,-4 5 0,6-5 0,-1 1 0,5-3 0,1 0 0,1 0 0,6-4 0,-5 2 0,3-2 0,-2 6 0,-1-4-1,-3-2 1,-2 10 0,-2-1 0,-1-5 0,-3 8 0,6-7 0,0 1 0,6-2 0,1 4 0,7-6 0,1-8 0,-2 4 1,0-5-1,-1 5 1,-5-7-1,-3 9 1,-6-6-1,-5 7 0,-5-1 0,-1 2 0,-4 0 0,4 2 0,-4-1 0,0 1 0,0 6 0,0-6-1,-4 5 0,-5-5-2,-3 8-1,-24-10-5,29 13-16,-29-13-12,-17-6 0,-10-7 1,-9-6 28</inkml:trace>
</inkml:ink>
</file>

<file path=ppt/ink/ink6.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39.201"/>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24 71 22,'-17'-16'27,"17"16"-13,0 0-4,-8-19-2,8 19-1,0 0-1,8-19-1,-8 19 0,26-2-1,-3 8 1,-4-6-1,11 5-1,0-3 0,8 6 0,0-5-1,8 3 0,-3-4-1,6 2 1,2-2-1,1 3 0,2-3 0,5 4 0,0-1-1,0 3 1,-1 0 0,1-1-1,-2 1 1,2 1-1,-8-1 1,0 1-1,-6-1 0,3-1 1,-7-1-1,5 3 0,-3-1 1,3-3-1,1 3 0,4-4 1,4-1 0,6-1-1,1-2 1,-1 0 0,-1-2-1,5 0 0,-5 4 0,1-4 0,-6 4 0,-2 0 0,-6 2 0,1 2 0,-1-1 0,-3-1 0,-1-2 0,3 0 1,1 0-1,-2-2 0,6 2 0,1-4 1,-3 4-1,0-2 0,-2-2 0,-1 4 0,-4-1 0,1 3 1,-1-2-1,3 2 0,3-4 0,-1 2 0,8-2 0,2 2 0,1-4 0,5 2 0,-4 0 0,-1 0 0,-3 2 0,2 1 0,-8 1 0,-1 0 1,-3 2-1,-3-3 0,-3 3 1,5-2 1,-2 0-2,-3-3 1,3-1-1,0 2 0,-1-2 2,3 0-1,-1-2-2,-5 4 1,4-2 0,-2 0 0,0 2 0,1-2 0,1 0-1,3-2 0,5 2 1,4-2-1,3 1 1,2-1-2,2-2 3,-1 0-3,3-1 2,-5 1 1,-3-2-1,-2 2 0,0 1-1,0 1 1,-1 0 1,1 4-1,0 0 0,2 1 0,3 3 0,1 0 0,-4-1 1,4-1 0,-3 2-1,5-3-1,-4 1 1,0-2 0,-1 0 0,-1-2 0,4 2 1,-2-2-1,-4 0 0,0 4 2,-4-4-2,2 3 1,-3 1 0,-3 0 0,-1 0-1,-1-1 0,-1 1 1,-1-4-1,1 2 1,0-2-1,-2-2 0,-1 0-1,1 0 0,0 1 1,-4 1 0,-2-2 0,-2 4 0,-2-2 0,1 1-1,-1 1 2,2-2 0,-1 0-1,1-2-1,6 2 1,-1 0 0,5 0 0,0 0 0,-1 2 0,-1-2 0,4 2 0,-4-2 1,-3 0-1,1 0 0,0-2-1,-2 2 0,0-2 1,0 1-1,-2-1 1,0 2 0,4 0 0,0-2-1,-2 2 2,4-2-1,0 0-1,5-2 0,2 2 1,3 1-1,5-1 0,-2 0 1,3 2 0,-1-2 0,2 0 0,-2 2 0,0-2 1,0 2-1,-4-4-1,0 4 1,-2-2 0,1 2 0,3-3 0,-4 1 0,2 0 0,-2 0 0,-1 0 0,-1 0 0,2-1-1,-3 1 1,-1 2 0,0-2 0,1 2 0,-3 0 0,5 0 0,3-2 0,2 0 0,4 0 0,3-2 0,3 1 0,1-1 0,6-2 0,-3 2 0,1-1 0,-4 1-1,-3 2 1,-3-2 0,-3 2 0,0 1 0,0 2 0,2-1 0,2 0 0,-1 0 0,7 2-1,1 0 2,0 2-1,3-2 0,-5 0 0,-3 0-1,-6 1 1,-1 1 0,-4 0 0,-5-2 0,1 3 0,1-3 0,-2 2-1,5 0 2,-1-2-1,-2-2 0,2 0 0,1 0 0,-1 0 0,-4-2 0,3 0 0,-3 2 0,1 0-1,3 0 2,-4-2-2,4 2 1,3 0 1,1-2-2,2 2 1,-1-2 0,5 2 0,2-2 0,1 2 0,5-3 0,-3-1 0,2 2 1,-1-4-1,-3 3 0,3-1 0,-3 0-1,0-2 2,-1 3-1,2-1-1,-3-2 1,5 1 0,1-1 0,0-2 1,4 1-2,-2 1 1,1 1 0,-1 1 0,0 0 0,4 4 0,-4-2 0,0 2-1,0 0 1,2-2 0,2 0 0,-2-1 0,4-1 0,-4 0 0,4 2 0,0-3 0,2 3 0,-2 0 0,0 0 0,-1 0 0,-2-2 0,0 0 0,-4 1 0,-3-1 0,-1-2 0,-7 3 0,-1-3 0,-4 2 0,-1 2 0,-3-2 1,-1 3-1,-1-1 0,0 2 0,5 2 0,-3-2 0,2 5 0,4 1 0,2 0 0,0-1 0,0-1 0,0 0 1,-2-1-1,-2-3 0,-4-1 0,-5-3 0,-8 0 0,-7 2 0,-5 0-2,-22 2-1,27-5-4,-35-14-14,8 19-14,-2-25-1,-3 7 1,-7-9 25</inkml:trace>
</inkml:ink>
</file>

<file path=ppt/ink/ink7.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42.274"/>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89 60 6,'-20'6'28,"20"-6"1,0 0-17,-35-7-2,35 7-2,-22-6-2,22 6 0,-17-10-1,17 10 0,0 0-1,0 0 0,0 0-1,0 0 1,21-7-2,1 9 0,5-2 0,9 0 0,2-4-1,11 2 1,6-4-1,5-1 0,5-1 0,5 3 0,4-5 1,5 3-2,1 1 1,1 1-1,-3 1 1,-1 2-1,-5 2 1,-3 2-1,-5 0 0,0 1 0,-3-1 1,-2 4-1,-2 1 0,1 1 0,3 1 0,1-1 1,3-1-1,-3-1 0,3 2 0,-3-1 0,2-1 0,-3 0 0,-4-1 0,-4 3 1,-4-1-1,-3 1 0,-3 1 0,1 1 0,-1 1 0,1 0 0,-3-3 0,7-1 0,-5 1 0,1 1 1,-2-1-1,-1-3 0,-5 5 0,2-5 1,-2 3-1,-2 0 0,0-3 0,2 3 0,4-3 1,5 3-1,-1-2 0,7-3 0,2 1 0,4 0 0,2-4 0,1 0 0,3-2 0,-6-2 1,1-1-1,-1 1 0,-4 0 0,-2 2-1,-1 2 2,-3-2-1,2 4-1,-2-4 1,3-2 0,-1 1 0,0-3 1,0-1-1,3-3 0,-1 1 0,0-3 0,-1 3 0,1 3 0,0 1 0,6 1 0,-2 2 0,0 4 0,2-2 0,3 4 0,1-1 0,1-1 1,1 0-1,3 2 0,0-6 0,1 2 0,-1-2 0,0-2 0,-3 1 0,-1-1 0,-1 2 0,-2-2 0,-3 2 0,1 0 0,2 1 0,0 1 0,3-2 0,1 2-1,1 0 2,-2 0-2,3-2 1,-1 4 0,-3-2 0,-1 3 0,-3 1 0,-4 0 0,-2-2 0,-5 2 0,-1-2 0,-3-2 0,0 0 0,-1-4 0,3 0 0,-3 0 1,7-1-1,-3 1 0,3 4 0,1 0 0,0 0-1,0 4 1,-1 5 0,1-3 0,-2 1 0,4 1 0,-1-4 0,1 3-1,2-3 1,4 1 0,-1-3 0,1-2 0,2 2 0,2-4 0,-3 2 0,3-2 0,1 2 0,-3 0 0,2 0-1,-1 2 1,1 0 0,1 4 0,3-4 0,-3 2 0,3-3 0,-5 1 0,1 2 0,1-4 0,-3 2 0,-2 0-1,0 0 1,-1 1 0,1-1 0,-2 2-1,2-2 1,-2 0 0,4 0 0,-1-2 0,3-2-1,1-2 1,3 2 0,3-2 0,-2 3 0,4-3 0,-2 2 0,1-2 0,-5 2 1,4-1-1,0-1-1,-1 2 1,-1-2 0,0 0 0,-1 1 0,-1-1 0,-1 2 0,-1-2 0,-1 2 0,1 0 0,-1 1 0,1-3 0,3 4 0,1-4 0,0 2 0,2 0 0,-1-2 0,1 1 0,6-3 0,-4 0 0,-2 1 0,-2-1 0,-1 2 0,-1 1 0,-5 1-1,-1 0 1,-5 2 0,2-2 0,-2 2 0,-3 2 0,1-4 0,0 2 0,-2-2 0,0 0 0,1 2 0,-5 2 0,-1 0 0,1 0 0,-3 2 0,-1 1 0,1-1 0,-4 0 0,0-1 0,-2-1-1,3-2 2,1 0-2,0-2 1,0 2 0,1-3 0,3 1 1,2 0-1,2 0 0,1 2 0,0 2 0,2 2 0,0-1 0,1 1-1,-3 2 1,2-2 0,-2-1 0,0 1 0,1-2 0,-1 0 0,0-2 0,0 2 0,4 0 0,-2 0 0,1-2 0,1 2 0,0-2-1,-2 1 1,0-1 0,0 2 0,0-4 0,2-1 0,-2 1 0,-1 0 0,-1 0 0,4-2 0,2 2 0,-2 0 0,2 2 0,0 0 0,1-1 0,-1 2 0,2 1 0,-2-2 0,-4 0 0,4-3 0,-4 1 0,0-2 0,-1 0 0,3-3 0,-4 1 0,0-2 0,-2 1 0,1-1 0,-7 5 0,1-3 0,-2 2 0,-6 0 0,2 1 0,-2 1 0,0 0 0,2 2 0,2-4 0,0 4 0,0 0 0,0 0 0,0 0 0,1-2 0,-1-2 0,2 4 0,-2-1 0,5 1 0,3-2 0,-1 2 0,6 0 0,2 2 0,4 1 0,-2-3 0,2 6 0,-4-2 0,0 0 0,-4-3 0,-5 3 0,-4 0 0,-1 0 0,-3 1 0,2-1 0,2 0 0,0 2-1,-1-1 1,3-1 0,-4-2-1,-2 5-1,-9-9-2,-5 19-7,-22-17-14,-19-7-11,-7 3-1,-16-3 6,-18-8 31</inkml:trace>
</inkml:ink>
</file>

<file path=ppt/ink/ink8.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45.206"/>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29 212 17,'0'0'31,"-17"-10"-1,5-6-17,29 14-3,-22-15-5,22 15-2,-17 2 0,19-12 0,-19 12-1,28-1 0,-9 4 1,0 5-1,9-8 1,14 4 0,5-8 0,14 2-1,1-6 1,14 1-2,0-8 1,13 2-1,-6-2 1,2 3-2,-1-3 1,-5 2 0,5 0 0,-7 2-1,-3 1 1,0 5-1,-2-1 0,2 2 1,0 4-1,1 0 0,5 2 0,1 0 0,6-2 0,-1-2 0,-3 0 0,-2 0 1,-3-2-2,-4 1 2,-8-1-1,-1 0 0,-5 0 0,-3 1 0,0 1 0,0 2 0,-2 0 0,1 2 1,-1 0-1,0 3 1,-4-1-1,4 0 1,-2 1-1,4-3 1,0 0-1,2-2 1,-1-2-2,1 2 2,4-2-1,-5 2 0,3-2 0,-4 2 0,1 2 1,-1 0-1,2 0 1,1 0-1,3 2 0,1-2 0,5 0 0,1-1 0,3 1 0,5-2 0,2 2 1,-1 0-1,-1-2 0,-4 0 0,-4 2 0,-2-2 0,-7 2 0,-7 0 0,-1-2 0,0 3 0,2-3 1,0 2-1,4-2 0,2-2 0,-1 2 0,5-1 0,1-3 0,-4 0 0,1 2 0,1 0 0,-1 0 0,-1 1 0,1 1 0,1-2 0,-1 2 0,-3 0 0,5-2 0,-3 0 0,4 0 0,-1 2 0,-1-2 0,1 2 0,-3 0 0,4 0 0,-1 2 0,-3 0 0,1 0 0,3 0 0,0-2 0,1 0 0,3 0 0,0-2 0,2 0-1,0 0 1,3-2 0,1 2 0,-2-1 0,-2 3 0,-2-2 0,0 4 0,0-1 0,-2 1 0,0 2 0,1 2 0,3-1 0,1 3 0,5-4 0,2 1 1,3-1-1,-2 2 0,1-1 0,-1-1 0,-5 0 0,-2-2 0,-4 2 0,-4-2 0,-1-1 0,-1-1 0,-2-1-1,-3-1 1,0 0 0,3 0 0,-1-2 0,1 2 0,-1 0 0,-2 0 0,0 1 0,1 1 0,-1 0 0,-2 0 0,3-2 0,1 2 0,-2-2 0,1 2-1,1-2 1,-1 0 0,-1 2 0,2 0 0,-5 2 0,3 0 0,0-2 0,1 2 0,3 1 0,-1-1 0,1 0 0,-1 2 0,1 0 0,-2-2-1,-1 1 1,3 3 0,-5-4 0,3 9 0,-4-1 0,-4-1 0,-2 2 0,-4 3-1,-3-1 1,-6 0-1,-4 0 1,-6-2 0,1-3 0,-1-1 0,-3 1 0,3-4 0,-1 0 0,1-3 0,0 3 0,1-4 0,-1 0 0,1 2 0,-3-2 0,-1 0 0,-3 2 0,-1 0 0,2-2 0,0 2 0,-1 1 0,5-3 0,1-1 0,5 1 0,2 0 0,1 0 0,4-2 0,-4-2 0,2 0 0,-4 2 0,0 2-1,-3-2 1,-1 1 0,-4 1 0,5 0 0,-1 1 0,2-1 0,0 0 0,2 2 0,1-2 0,1 0 0,1-2 0,-3 4 0,2-2 0,-1 0 0,1 0 0,0 0 0,1 0 0,-1 0 0,6-2 0,-4-1 0,5 1 0,3 2 0,1-4 0,4 4 0,1-2 0,1 2 0,0 0 0,7-2 0,5 0 0,-1 0-1,6 1 1,-2-1 0,8-2 0,0 0 0,3 0 0,3 1 0,-3 1 0,1-2 0,1-2 0,-1 3 0,-5-3 0,-1 0 0,-6 1-1,-3-5 1,-5 5 1,-3-5-1,-6 6 0,-1-3-1,-3 5 1,-3 0 0,-1 2 1,-3 4-2,0-6 1,-4 8 0,0-5 0,-2 3 0,-2-4 0,0 2 0,0 0 0,0-2 1,4-2-2,-1 2 2,4-2-1,1 0 0,4 2 0,3 0 0,4-2 0,4 2 0,0 0 0,4-3 0,-4 5 0,3-1 0,-1-1 0,-2 0-1,-2 2 1,-2 2 0,0 0 0,0 3 0,2-1 0,0-2 0,0 1 0,4 1-1,-2-2 1,0 0 0,-2-1 0,-5 1 0,-5 0-1,-7 0 0,-8 0 0,-7 1-2,-21-5-1,23 10-2,-23-10-10,0 0-17,-23-8-2,23 8-1,-34-17 23,11 2 13</inkml:trace>
</inkml:ink>
</file>

<file path=ppt/ink/ink9.xml><?xml version="1.0" encoding="utf-8"?>
<inkml:ink xmlns:inkml="http://www.w3.org/2003/InkML">
  <inkml:definitions>
    <inkml:context xml:id="ctx0">
      <inkml:inkSource xml:id="inkSrc0">
        <inkml:traceFormat>
          <inkml:channel name="X" type="integer" max="27760" units="cm"/>
          <inkml:channel name="Y" type="integer" max="15694" units="cm"/>
          <inkml:channel name="F" type="integer" max="255" units="dev"/>
        </inkml:traceFormat>
        <inkml:channelProperties>
          <inkml:channelProperty channel="X" name="resolution" value="999.99994" units="1/cm"/>
          <inkml:channelProperty channel="Y" name="resolution" value="999.99994" units="1/cm"/>
          <inkml:channelProperty channel="F" name="resolution" value="0" units="1/dev"/>
        </inkml:channelProperties>
      </inkml:inkSource>
      <inkml:timestamp xml:id="ts0" timeString="2014-01-22T15:43:48.107"/>
    </inkml:context>
    <inkml:brush xml:id="br0">
      <inkml:brushProperty name="width" value="0.26667" units="cm"/>
      <inkml:brushProperty name="height" value="0.53333" units="cm"/>
      <inkml:brushProperty name="color" value="#00FFFF"/>
      <inkml:brushProperty name="tip" value="rectangle"/>
      <inkml:brushProperty name="rasterOp" value="maskPen"/>
      <inkml:brushProperty name="fitToCurve" value="1"/>
    </inkml:brush>
  </inkml:definitions>
  <inkml:trace contextRef="#ctx0" brushRef="#br0">103 199 39,'-22'10'19,"-1"-23"-2,23 13-3,-25-6-3,25 6-2,0 0-2,0 0-1,-26-26-1,26 26 0,0 0-2,0 0 0,-8-21-1,8 21 0,0 0-1,0 0 1,17-4-1,-17 4-1,36 4 1,-9-2 0,7-4 0,9 0 0,9-4 1,10-1-2,8-4 1,13-3 0,8 3 0,12-8-1,3 4 1,5 0-1,1 2 1,2 5-1,-6 3 1,-8 3-1,-5 2 0,-1 2 0,-5 0 0,6-2 0,-2 3 0,3-3 0,3 0 0,1-3 1,-1-5-1,-1 8 0,-1-6 0,-10 6 1,-4-1-1,-9-1 0,-8 5 0,-3 1 0,-4-2 0,-6-2 0,3 6 0,7-4 0,1 5 0,6-7 0,4 2 0,2-2 0,-2 2 0,3 4 0,-5-5 0,-3 5 0,-5-6 0,-1 8 0,-7-5 1,3 3-1,-2 0 0,0-1 0,1 1 1,1 0-1,2 1 0,3-1 0,4 0 0,2-1 0,2 3 0,2-5 1,2 3-2,-2-2 1,3 0 0,-1-2 1,2-1-1,-2 1 0,1 0 0,-3 0 0,2 0 0,1 0 0,1-2 0,2 2 0,1 0 0,2-1 0,1-1 0,1 2 1,2-4-1,2 4 0,0-2 0,-2 0 0,-2 0 0,-1-2 0,-3 2 0,1-1 0,-5 1 0,-3 0 0,-2 0 0,-2-2 0,-2 2 0,-1-2 0,-3 0 0,-2 2 0,-1 0 0,-2-2 0,-2 4 0,-1 0-1,-1 2 1,-2-3 0,0 1 0,-2 2 1,1-4-1,-1 2-1,2-2 2,-2 2-2,4 0 1,0-2 0,1 4 0,3-1 0,0 5-1,0-2 1,1 1 0,-3 1 0,4-1 0,-1 3 0,3-3-1,-3-1 1,7 1 0,-1-1 0,2 0 0,2-3-1,0-1 1,2 0 0,2-4 0,0 2 0,-2 2 0,2-2-1,-4 2 1,0 2 0,-4-1 0,-2 1 0,-1 2 0,-4-2 0,-1-1 0,1-1 0,2 2 0,-1-4 0,3 2 0,-1-4 0,-1 2 0,-1-2 0,1-3 0,0-1 0,-6 2 0,3-2 0,-3-1 0,2 3 0,0-1 0,0 1 0,-1 4 0,-1-2-1,2 2 1,-2 0 0,0 2 0,0-2 0,-2 0 0,4 0 0,0-2 0,-1 0 0,-1 0 0,2-2 0,0 1 0,0-3 0,-2 0 0,0 3 0,-2-3 0,3 2 0,-3-2 0,4 1 0,2-1 0,2-1 0,-1-1 0,3-1 0,-3 3 0,-3-3-1,2-1 1,-2 3 0,-6 3 0,0-2 0,2 2 0,-4-1 0,2 1 0,0 0 0,2-1 0,0 3 1,0-4-1,-1 2 0,-1-1 0,0 3 0,0 0 0,-2-4 0,2 4 0,0-1 0,3-1 0,-1 0 0,0 2 0,3-2 0,-1-1 0,2 1 0,0 0 0,0 0 0,1 1 0,-3-1 0,0 4 0,0-4-1,-2 6 1,2-2 1,4-2-1,-4 2 0,0 2 0,2-2 0,3-2 0,-3 4 1,0-4-1,1 4 0,-1-2 0,2 0 0,0 2 0,1-6 1,-1 4-1,5-5 0,5 1 0,-5-2 0,2 2 0,-3 2 0,1-3 0,-3 7 0,1-8 0,-3 10 0,-4-4 0,3 2 1,-3 3-1,2-5 0,2 4 0,-2-2 0,1 4 0,-1-3 0,-2 3 0,-2 0 0,0-3 0,-2 3 0,-3 0 0,-1-2 0,-3-1 0,-3 1 0,-5 0 0,0 0-1,-2-1 1,-1 3 0,-1-4 0,-4 4 0,1-1 0,-1 1 0,2 1 0,1-3 0,-1 4 0,0-1 1,0 3-2,1-5 1,1 5 0,2-1 1,0 1-1,0 3 0,0 0 0,6-2-1,4 2 1,1-1 1,2-5-1,3 3 0,-1-5 0,-2-3-1,-3 2 0,-10-4-1,-2 6-3,-32-6-3,34 15-12,-34-15-14,0 0-2,-15 19-1,13-3 21,2-16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12588D1-69E2-41BA-A1D8-64C7C3A2A3C2}" type="datetimeFigureOut">
              <a:rPr lang="en-US" smtClean="0"/>
              <a:t>1/27/2014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495BCE1-9BF8-41F3-AC7E-802D1049BFFE}"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2588D1-69E2-41BA-A1D8-64C7C3A2A3C2}"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5BCE1-9BF8-41F3-AC7E-802D1049BF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2588D1-69E2-41BA-A1D8-64C7C3A2A3C2}"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5BCE1-9BF8-41F3-AC7E-802D1049BFFE}"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12588D1-69E2-41BA-A1D8-64C7C3A2A3C2}" type="datetimeFigureOut">
              <a:rPr lang="en-US" smtClean="0"/>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95BCE1-9BF8-41F3-AC7E-802D1049BFFE}"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12588D1-69E2-41BA-A1D8-64C7C3A2A3C2}" type="datetimeFigureOut">
              <a:rPr lang="en-US" smtClean="0"/>
              <a:t>1/27/2014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495BCE1-9BF8-41F3-AC7E-802D1049BFFE}"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2588D1-69E2-41BA-A1D8-64C7C3A2A3C2}"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5BCE1-9BF8-41F3-AC7E-802D1049BFFE}"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12588D1-69E2-41BA-A1D8-64C7C3A2A3C2}" type="datetimeFigureOut">
              <a:rPr lang="en-US" smtClean="0"/>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95BCE1-9BF8-41F3-AC7E-802D1049BFFE}"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2588D1-69E2-41BA-A1D8-64C7C3A2A3C2}" type="datetimeFigureOut">
              <a:rPr lang="en-US" smtClean="0"/>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95BCE1-9BF8-41F3-AC7E-802D1049BFFE}"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588D1-69E2-41BA-A1D8-64C7C3A2A3C2}" type="datetimeFigureOut">
              <a:rPr lang="en-US" smtClean="0"/>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95BCE1-9BF8-41F3-AC7E-802D1049BFFE}"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2588D1-69E2-41BA-A1D8-64C7C3A2A3C2}"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5BCE1-9BF8-41F3-AC7E-802D1049BFF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2588D1-69E2-41BA-A1D8-64C7C3A2A3C2}" type="datetimeFigureOut">
              <a:rPr lang="en-US" smtClean="0"/>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95BCE1-9BF8-41F3-AC7E-802D1049BFFE}"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12588D1-69E2-41BA-A1D8-64C7C3A2A3C2}" type="datetimeFigureOut">
              <a:rPr lang="en-US" smtClean="0"/>
              <a:t>1/27/2014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495BCE1-9BF8-41F3-AC7E-802D1049BFFE}"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mdb.com/name/nm0670408/?ref_=tt_trv_qu"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hyperlink" Target="http://www.imdb.com/name/nm0038918/?ref_=tt_trv_qu"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ocw.nd.edu/sociology/introduction-to-social-psychology/lectures/class-schemas-and-stereotypes" TargetMode="External"/><Relationship Id="rId2" Type="http://schemas.openxmlformats.org/officeDocument/2006/relationships/hyperlink" Target="http://www.psychologytoday.com/blog/hide-and-seek/201205/our-hierarchy-needs" TargetMode="External"/><Relationship Id="rId1" Type="http://schemas.openxmlformats.org/officeDocument/2006/relationships/slideLayout" Target="../slideLayouts/slideLayout2.xml"/><Relationship Id="rId4" Type="http://schemas.openxmlformats.org/officeDocument/2006/relationships/hyperlink" Target="http://www.nytimes.com/2010/12/05/arts/television/05zombies.html?pagewanted=all&amp;_r=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8.emf"/><Relationship Id="rId13" Type="http://schemas.openxmlformats.org/officeDocument/2006/relationships/customXml" Target="../ink/ink7.xml"/><Relationship Id="rId18" Type="http://schemas.openxmlformats.org/officeDocument/2006/relationships/image" Target="../media/image13.emf"/><Relationship Id="rId26" Type="http://schemas.openxmlformats.org/officeDocument/2006/relationships/image" Target="../media/image17.emf"/><Relationship Id="rId3" Type="http://schemas.openxmlformats.org/officeDocument/2006/relationships/customXml" Target="../ink/ink2.xml"/><Relationship Id="rId21" Type="http://schemas.openxmlformats.org/officeDocument/2006/relationships/customXml" Target="../ink/ink11.xml"/><Relationship Id="rId7" Type="http://schemas.openxmlformats.org/officeDocument/2006/relationships/customXml" Target="../ink/ink4.xml"/><Relationship Id="rId12" Type="http://schemas.openxmlformats.org/officeDocument/2006/relationships/image" Target="../media/image10.emf"/><Relationship Id="rId17" Type="http://schemas.openxmlformats.org/officeDocument/2006/relationships/customXml" Target="../ink/ink9.xml"/><Relationship Id="rId25" Type="http://schemas.openxmlformats.org/officeDocument/2006/relationships/customXml" Target="../ink/ink13.xml"/><Relationship Id="rId2" Type="http://schemas.openxmlformats.org/officeDocument/2006/relationships/image" Target="../media/image4.png"/><Relationship Id="rId16" Type="http://schemas.openxmlformats.org/officeDocument/2006/relationships/image" Target="../media/image12.emf"/><Relationship Id="rId20" Type="http://schemas.openxmlformats.org/officeDocument/2006/relationships/image" Target="../media/image14.emf"/><Relationship Id="rId1" Type="http://schemas.openxmlformats.org/officeDocument/2006/relationships/slideLayout" Target="../slideLayouts/slideLayout2.xml"/><Relationship Id="rId6" Type="http://schemas.openxmlformats.org/officeDocument/2006/relationships/image" Target="../media/image7.emf"/><Relationship Id="rId11" Type="http://schemas.openxmlformats.org/officeDocument/2006/relationships/customXml" Target="../ink/ink6.xml"/><Relationship Id="rId24" Type="http://schemas.openxmlformats.org/officeDocument/2006/relationships/image" Target="../media/image16.emf"/><Relationship Id="rId5" Type="http://schemas.openxmlformats.org/officeDocument/2006/relationships/customXml" Target="../ink/ink3.xml"/><Relationship Id="rId15" Type="http://schemas.openxmlformats.org/officeDocument/2006/relationships/customXml" Target="../ink/ink8.xml"/><Relationship Id="rId23" Type="http://schemas.openxmlformats.org/officeDocument/2006/relationships/customXml" Target="../ink/ink12.xml"/><Relationship Id="rId10" Type="http://schemas.openxmlformats.org/officeDocument/2006/relationships/image" Target="../media/image9.emf"/><Relationship Id="rId19" Type="http://schemas.openxmlformats.org/officeDocument/2006/relationships/customXml" Target="../ink/ink10.xml"/><Relationship Id="rId4" Type="http://schemas.openxmlformats.org/officeDocument/2006/relationships/image" Target="../media/image6.emf"/><Relationship Id="rId9" Type="http://schemas.openxmlformats.org/officeDocument/2006/relationships/customXml" Target="../ink/ink5.xml"/><Relationship Id="rId14" Type="http://schemas.openxmlformats.org/officeDocument/2006/relationships/image" Target="../media/image11.emf"/><Relationship Id="rId22" Type="http://schemas.openxmlformats.org/officeDocument/2006/relationships/image" Target="../media/image15.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Exercise</a:t>
            </a:r>
            <a:endParaRPr lang="en-US" dirty="0"/>
          </a:p>
        </p:txBody>
      </p:sp>
      <p:sp>
        <p:nvSpPr>
          <p:cNvPr id="3" name="Content Placeholder 2"/>
          <p:cNvSpPr>
            <a:spLocks noGrp="1"/>
          </p:cNvSpPr>
          <p:nvPr>
            <p:ph sz="quarter" idx="1"/>
          </p:nvPr>
        </p:nvSpPr>
        <p:spPr/>
        <p:txBody>
          <a:bodyPr/>
          <a:lstStyle/>
          <a:p>
            <a:r>
              <a:rPr lang="en-US" dirty="0" smtClean="0"/>
              <a:t>Write continuously about the following topic for ten minutes:</a:t>
            </a:r>
          </a:p>
          <a:p>
            <a:pPr lvl="1"/>
            <a:r>
              <a:rPr lang="en-US" dirty="0" smtClean="0"/>
              <a:t>Compose a past-tense, first-person stream-of-consciousness account of any time / place in your daily life</a:t>
            </a:r>
          </a:p>
          <a:p>
            <a:pPr lvl="1"/>
            <a:r>
              <a:rPr lang="en-US" dirty="0" smtClean="0"/>
              <a:t>Include as many details as you can—from the mundane, “boring” needs and thoughts to higher-order considerations of your existence and striving for self-actualization, omit </a:t>
            </a:r>
            <a:r>
              <a:rPr lang="en-US" i="1" dirty="0" smtClean="0"/>
              <a:t>nothing</a:t>
            </a:r>
            <a:r>
              <a:rPr lang="en-US" dirty="0" smtClean="0"/>
              <a:t>.</a:t>
            </a:r>
            <a:endParaRPr lang="en-US" dirty="0"/>
          </a:p>
        </p:txBody>
      </p:sp>
    </p:spTree>
    <p:extLst>
      <p:ext uri="{BB962C8B-B14F-4D97-AF65-F5344CB8AC3E}">
        <p14:creationId xmlns:p14="http://schemas.microsoft.com/office/powerpoint/2010/main" val="3455397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sentences</a:t>
            </a:r>
            <a:endParaRPr lang="en-US" dirty="0"/>
          </a:p>
        </p:txBody>
      </p:sp>
      <p:sp>
        <p:nvSpPr>
          <p:cNvPr id="3" name="Content Placeholder 2"/>
          <p:cNvSpPr>
            <a:spLocks noGrp="1"/>
          </p:cNvSpPr>
          <p:nvPr>
            <p:ph sz="quarter" idx="1"/>
          </p:nvPr>
        </p:nvSpPr>
        <p:spPr>
          <a:xfrm>
            <a:off x="0" y="1219200"/>
            <a:ext cx="9144000" cy="5181600"/>
          </a:xfrm>
        </p:spPr>
        <p:txBody>
          <a:bodyPr>
            <a:normAutofit fontScale="77500" lnSpcReduction="20000"/>
          </a:bodyPr>
          <a:lstStyle/>
          <a:p>
            <a:r>
              <a:rPr lang="en-US" dirty="0" smtClean="0"/>
              <a:t>Simple: Independent clause with a noun and verb</a:t>
            </a:r>
          </a:p>
          <a:p>
            <a:pPr lvl="1"/>
            <a:r>
              <a:rPr lang="en-US" dirty="0" smtClean="0"/>
              <a:t>I ate the peach.</a:t>
            </a:r>
          </a:p>
          <a:p>
            <a:r>
              <a:rPr lang="en-US" dirty="0" smtClean="0"/>
              <a:t>Compound: Two independent clauses joined by a coordinating conjunction</a:t>
            </a:r>
          </a:p>
          <a:p>
            <a:pPr lvl="1"/>
            <a:r>
              <a:rPr lang="en-US" dirty="0" smtClean="0"/>
              <a:t>I ate the peach, and I was satisfied.</a:t>
            </a:r>
          </a:p>
          <a:p>
            <a:r>
              <a:rPr lang="en-US" dirty="0" smtClean="0"/>
              <a:t>Complex:  An independent clause joined to a dependent clause with a subordinating conjunction</a:t>
            </a:r>
          </a:p>
          <a:p>
            <a:pPr lvl="1"/>
            <a:r>
              <a:rPr lang="en-US" dirty="0" smtClean="0"/>
              <a:t>Though I ate the peach,  I wasn’t satisfied.</a:t>
            </a:r>
          </a:p>
          <a:p>
            <a:r>
              <a:rPr lang="en-US" dirty="0" smtClean="0"/>
              <a:t>Compound-Complex: Two or more independent clauses joined to one or more dependent clauses.</a:t>
            </a:r>
          </a:p>
          <a:p>
            <a:pPr lvl="1"/>
            <a:r>
              <a:rPr lang="en-US" dirty="0" smtClean="0"/>
              <a:t>I munched on the peach, even though I wasn’t hungry, but then devoured the sub sandwich.</a:t>
            </a:r>
          </a:p>
          <a:p>
            <a:endParaRPr lang="en-US" dirty="0"/>
          </a:p>
          <a:p>
            <a:pPr marL="0" indent="0">
              <a:buNone/>
            </a:pPr>
            <a:r>
              <a:rPr lang="en-US" dirty="0" smtClean="0"/>
              <a:t>Types of images / nouns</a:t>
            </a:r>
          </a:p>
          <a:p>
            <a:pPr marL="0" indent="0">
              <a:buNone/>
            </a:pPr>
            <a:endParaRPr lang="en-US" dirty="0" smtClean="0"/>
          </a:p>
          <a:p>
            <a:r>
              <a:rPr lang="en-US" dirty="0" smtClean="0"/>
              <a:t>Concrete: Tangible; can grasp with the five senses</a:t>
            </a:r>
          </a:p>
          <a:p>
            <a:pPr lvl="1"/>
            <a:r>
              <a:rPr lang="en-US" dirty="0" smtClean="0"/>
              <a:t>President, teacher, plane, bubble bath</a:t>
            </a:r>
          </a:p>
          <a:p>
            <a:r>
              <a:rPr lang="en-US" dirty="0" smtClean="0"/>
              <a:t>Abstract: Intangible concepts</a:t>
            </a:r>
          </a:p>
          <a:p>
            <a:pPr lvl="1"/>
            <a:r>
              <a:rPr lang="en-US" dirty="0" smtClean="0"/>
              <a:t>Deceit, dedication, patriotism</a:t>
            </a:r>
          </a:p>
        </p:txBody>
      </p:sp>
    </p:spTree>
    <p:extLst>
      <p:ext uri="{BB962C8B-B14F-4D97-AF65-F5344CB8AC3E}">
        <p14:creationId xmlns:p14="http://schemas.microsoft.com/office/powerpoint/2010/main" val="42548651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 y="528798"/>
            <a:ext cx="8229600" cy="457200"/>
          </a:xfrm>
        </p:spPr>
        <p:txBody>
          <a:bodyPr>
            <a:normAutofit fontScale="90000"/>
          </a:bodyPr>
          <a:lstStyle/>
          <a:p>
            <a:r>
              <a:rPr lang="en-US" i="1" dirty="0" smtClean="0"/>
              <a:t>World War Z </a:t>
            </a:r>
            <a:r>
              <a:rPr lang="en-US" dirty="0" smtClean="0"/>
              <a:t>/ Mary Jo Miller: </a:t>
            </a:r>
            <a:r>
              <a:rPr lang="en-US" b="1" dirty="0" smtClean="0"/>
              <a:t>Track the primary sentence and noun type</a:t>
            </a:r>
            <a:endParaRPr lang="en-US" b="1" i="1" dirty="0"/>
          </a:p>
        </p:txBody>
      </p:sp>
      <p:sp>
        <p:nvSpPr>
          <p:cNvPr id="3" name="Content Placeholder 2"/>
          <p:cNvSpPr>
            <a:spLocks noGrp="1"/>
          </p:cNvSpPr>
          <p:nvPr>
            <p:ph sz="quarter" idx="1"/>
          </p:nvPr>
        </p:nvSpPr>
        <p:spPr>
          <a:xfrm>
            <a:off x="0" y="914400"/>
            <a:ext cx="8077199" cy="5943600"/>
          </a:xfrm>
        </p:spPr>
        <p:txBody>
          <a:bodyPr>
            <a:normAutofit fontScale="92500" lnSpcReduction="10000"/>
          </a:bodyPr>
          <a:lstStyle/>
          <a:p>
            <a:pPr marL="0" indent="0">
              <a:buNone/>
            </a:pPr>
            <a:r>
              <a:rPr lang="en-US" sz="1800" dirty="0" smtClean="0"/>
              <a:t>	Oh yeah, I was worried, I was worried about my car payments and Tim’s business loan.  I was worried about that widening crack in the pool and the new </a:t>
            </a:r>
            <a:r>
              <a:rPr lang="en-US" sz="1800" dirty="0" err="1" smtClean="0"/>
              <a:t>nonchlorinated</a:t>
            </a:r>
            <a:r>
              <a:rPr lang="en-US" sz="1800" dirty="0" smtClean="0"/>
              <a:t> filter than still left an algae film.  I was worried about our portfolio, even though my e-broker assured me this was just first-time investor jitters and that it was much more profitable than a standard 401(k).  Aiden needed a math tutor, Jenna needed just the right Jamie Lynn Spears cleats for soccer camp.  Tim’s parents were thinking of coming to stay with us for Christmas.  My brother was back in rehab.  Finley had worms, one of the fish had some kind of fungus growing out of its left eye.  These were just some of my worries.  I had more than enough to keep me </a:t>
            </a:r>
            <a:r>
              <a:rPr lang="en-US" sz="1800" dirty="0" smtClean="0"/>
              <a:t>busy (Brooks).</a:t>
            </a:r>
            <a:endParaRPr lang="en-US" sz="1800" dirty="0" smtClean="0"/>
          </a:p>
          <a:p>
            <a:pPr marL="0" indent="0">
              <a:buNone/>
            </a:pPr>
            <a:endParaRPr lang="en-US" sz="1800" dirty="0"/>
          </a:p>
          <a:p>
            <a:pPr marL="0" indent="0">
              <a:buNone/>
            </a:pPr>
            <a:r>
              <a:rPr lang="en-US" sz="1800" b="1" dirty="0" smtClean="0"/>
              <a:t>Did your husband ever show any concern?</a:t>
            </a:r>
            <a:endParaRPr lang="en-US" sz="1800" dirty="0"/>
          </a:p>
          <a:p>
            <a:pPr marL="0" indent="0">
              <a:buNone/>
            </a:pPr>
            <a:endParaRPr lang="en-US" sz="1800" b="1" dirty="0" smtClean="0"/>
          </a:p>
          <a:p>
            <a:pPr marL="0" indent="0">
              <a:buNone/>
            </a:pPr>
            <a:r>
              <a:rPr lang="en-US" sz="1800" dirty="0" smtClean="0"/>
              <a:t>No, but the kids did, not verbally, or consciously, I think.  Jenna started getting into fights.  Aiden wouldn’t go to sleep unless we left the lights on.  Little things like that.  I don’t think they were exposed to any more information than Tim, or I, but maybe they didn’t have the adult distraction to shut it out…</a:t>
            </a:r>
          </a:p>
          <a:p>
            <a:pPr marL="0" indent="0">
              <a:buNone/>
            </a:pPr>
            <a:endParaRPr lang="en-US" sz="1800" dirty="0"/>
          </a:p>
          <a:p>
            <a:pPr marL="0" indent="0">
              <a:buNone/>
            </a:pPr>
            <a:r>
              <a:rPr lang="en-US" sz="1800" dirty="0" smtClean="0"/>
              <a:t>We had our pills, and at least he knew how to use the </a:t>
            </a:r>
            <a:r>
              <a:rPr lang="en-US" sz="1800" dirty="0" err="1" smtClean="0"/>
              <a:t>Glock</a:t>
            </a:r>
            <a:r>
              <a:rPr lang="en-US" sz="1800" dirty="0" smtClean="0"/>
              <a:t>.  It was part of life, like smoke alarms or airbags.  Maybe you think about it once in a while, it was always just…”just in case.”  And besides, really, there was already so much out there to worry about, every month, it seemed, a new nail-biter.  How can you keep track of all of it?  How do you know which one is really real</a:t>
            </a:r>
            <a:r>
              <a:rPr lang="en-US" sz="1800" dirty="0" smtClean="0"/>
              <a:t>?  (Brooks)</a:t>
            </a:r>
            <a:endParaRPr lang="en-US" sz="1800"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199" y="0"/>
            <a:ext cx="1039091" cy="1514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2569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 y="152400"/>
            <a:ext cx="8229600" cy="457200"/>
          </a:xfrm>
        </p:spPr>
        <p:txBody>
          <a:bodyPr>
            <a:normAutofit fontScale="90000"/>
          </a:bodyPr>
          <a:lstStyle/>
          <a:p>
            <a:r>
              <a:rPr lang="en-US" i="1" dirty="0" smtClean="0"/>
              <a:t>Concrete</a:t>
            </a:r>
            <a:r>
              <a:rPr lang="en-US" dirty="0" smtClean="0"/>
              <a:t> / </a:t>
            </a:r>
            <a:r>
              <a:rPr lang="en-US" u="sng" dirty="0" smtClean="0"/>
              <a:t>Abstract</a:t>
            </a:r>
            <a:endParaRPr lang="en-US" u="sng" dirty="0"/>
          </a:p>
        </p:txBody>
      </p:sp>
      <p:sp>
        <p:nvSpPr>
          <p:cNvPr id="3" name="Content Placeholder 2"/>
          <p:cNvSpPr>
            <a:spLocks noGrp="1"/>
          </p:cNvSpPr>
          <p:nvPr>
            <p:ph sz="quarter" idx="1"/>
          </p:nvPr>
        </p:nvSpPr>
        <p:spPr>
          <a:xfrm>
            <a:off x="-6927" y="609600"/>
            <a:ext cx="7398327" cy="5943600"/>
          </a:xfrm>
        </p:spPr>
        <p:txBody>
          <a:bodyPr>
            <a:normAutofit fontScale="92500" lnSpcReduction="10000"/>
          </a:bodyPr>
          <a:lstStyle/>
          <a:p>
            <a:pPr marL="0" indent="0">
              <a:buNone/>
            </a:pPr>
            <a:r>
              <a:rPr lang="en-US" sz="1800" dirty="0" smtClean="0"/>
              <a:t>	Oh yeah, </a:t>
            </a:r>
            <a:r>
              <a:rPr lang="en-US" sz="1800" b="1" dirty="0" smtClean="0"/>
              <a:t>I was worried, I was worried about</a:t>
            </a:r>
            <a:r>
              <a:rPr lang="en-US" sz="1800" dirty="0" smtClean="0"/>
              <a:t> my </a:t>
            </a:r>
            <a:r>
              <a:rPr lang="en-US" sz="1800" i="1" dirty="0" smtClean="0"/>
              <a:t>car payments </a:t>
            </a:r>
            <a:r>
              <a:rPr lang="en-US" sz="1800" dirty="0" smtClean="0"/>
              <a:t>and Tim’s </a:t>
            </a:r>
            <a:r>
              <a:rPr lang="en-US" sz="1800" i="1" dirty="0" smtClean="0"/>
              <a:t>business loan</a:t>
            </a:r>
            <a:r>
              <a:rPr lang="en-US" sz="1800" dirty="0" smtClean="0"/>
              <a:t>.  </a:t>
            </a:r>
            <a:r>
              <a:rPr lang="en-US" sz="1800" b="1" dirty="0" smtClean="0"/>
              <a:t>I was worried about</a:t>
            </a:r>
            <a:r>
              <a:rPr lang="en-US" sz="1800" dirty="0" smtClean="0"/>
              <a:t> that </a:t>
            </a:r>
            <a:r>
              <a:rPr lang="en-US" sz="1800" i="1" dirty="0" smtClean="0"/>
              <a:t>widening crack </a:t>
            </a:r>
            <a:r>
              <a:rPr lang="en-US" sz="1800" dirty="0" smtClean="0"/>
              <a:t>in the </a:t>
            </a:r>
            <a:r>
              <a:rPr lang="en-US" sz="1800" i="1" dirty="0" smtClean="0"/>
              <a:t>pool</a:t>
            </a:r>
            <a:r>
              <a:rPr lang="en-US" sz="1800" dirty="0" smtClean="0"/>
              <a:t> and the new </a:t>
            </a:r>
            <a:r>
              <a:rPr lang="en-US" sz="1800" dirty="0" err="1" smtClean="0"/>
              <a:t>nonchlorinated</a:t>
            </a:r>
            <a:r>
              <a:rPr lang="en-US" sz="1800" dirty="0" smtClean="0"/>
              <a:t> </a:t>
            </a:r>
            <a:r>
              <a:rPr lang="en-US" sz="1800" i="1" dirty="0" smtClean="0"/>
              <a:t>filter</a:t>
            </a:r>
            <a:r>
              <a:rPr lang="en-US" sz="1800" dirty="0" smtClean="0"/>
              <a:t> than still left an </a:t>
            </a:r>
            <a:r>
              <a:rPr lang="en-US" sz="1800" i="1" dirty="0" smtClean="0"/>
              <a:t>algae film.  </a:t>
            </a:r>
            <a:r>
              <a:rPr lang="en-US" sz="1800" b="1" dirty="0" smtClean="0"/>
              <a:t>I was worried about </a:t>
            </a:r>
            <a:r>
              <a:rPr lang="en-US" sz="1800" dirty="0" smtClean="0"/>
              <a:t>our </a:t>
            </a:r>
            <a:r>
              <a:rPr lang="en-US" sz="1800" i="1" dirty="0" smtClean="0"/>
              <a:t>portfolio</a:t>
            </a:r>
            <a:r>
              <a:rPr lang="en-US" sz="1800" dirty="0" smtClean="0"/>
              <a:t>, even though my </a:t>
            </a:r>
            <a:r>
              <a:rPr lang="en-US" sz="1800" i="1" dirty="0" smtClean="0"/>
              <a:t>e-broker</a:t>
            </a:r>
            <a:r>
              <a:rPr lang="en-US" sz="1800" dirty="0" smtClean="0"/>
              <a:t> assured me this was just first-time investor </a:t>
            </a:r>
            <a:r>
              <a:rPr lang="en-US" sz="1800" u="sng" dirty="0" smtClean="0"/>
              <a:t>jitters</a:t>
            </a:r>
            <a:r>
              <a:rPr lang="en-US" sz="1800" dirty="0" smtClean="0"/>
              <a:t> and that it was much more profitable than a standard </a:t>
            </a:r>
            <a:r>
              <a:rPr lang="en-US" sz="1800" i="1" dirty="0" smtClean="0"/>
              <a:t>401(k).  </a:t>
            </a:r>
            <a:r>
              <a:rPr lang="en-US" sz="1800" dirty="0" smtClean="0"/>
              <a:t>Aiden needed a math </a:t>
            </a:r>
            <a:r>
              <a:rPr lang="en-US" sz="1800" i="1" dirty="0" smtClean="0"/>
              <a:t>tutor</a:t>
            </a:r>
            <a:r>
              <a:rPr lang="en-US" sz="1800" dirty="0" smtClean="0"/>
              <a:t>, Jenna needed just the </a:t>
            </a:r>
            <a:r>
              <a:rPr lang="en-US" sz="1800" i="1" dirty="0" smtClean="0"/>
              <a:t>right Jamie Lynn Spears cleats </a:t>
            </a:r>
            <a:r>
              <a:rPr lang="en-US" sz="1800" dirty="0" smtClean="0"/>
              <a:t>for soccer </a:t>
            </a:r>
            <a:r>
              <a:rPr lang="en-US" sz="1800" i="1" dirty="0" smtClean="0"/>
              <a:t>camp</a:t>
            </a:r>
            <a:r>
              <a:rPr lang="en-US" sz="1800" dirty="0" smtClean="0"/>
              <a:t>.  </a:t>
            </a:r>
            <a:r>
              <a:rPr lang="en-US" sz="1800" i="1" dirty="0" smtClean="0"/>
              <a:t>Tim’s parents </a:t>
            </a:r>
            <a:r>
              <a:rPr lang="en-US" sz="1800" dirty="0" smtClean="0"/>
              <a:t>were thinking of coming to stay with us for Christmas.  My brother was back in </a:t>
            </a:r>
            <a:r>
              <a:rPr lang="en-US" sz="1800" i="1" dirty="0" smtClean="0"/>
              <a:t>rehab</a:t>
            </a:r>
            <a:r>
              <a:rPr lang="en-US" sz="1800" dirty="0" smtClean="0"/>
              <a:t>.  Finley had </a:t>
            </a:r>
            <a:r>
              <a:rPr lang="en-US" sz="1800" i="1" dirty="0" smtClean="0"/>
              <a:t>worms</a:t>
            </a:r>
            <a:r>
              <a:rPr lang="en-US" sz="1800" dirty="0" smtClean="0"/>
              <a:t>, one of the </a:t>
            </a:r>
            <a:r>
              <a:rPr lang="en-US" sz="1800" i="1" dirty="0" smtClean="0"/>
              <a:t>fish</a:t>
            </a:r>
            <a:r>
              <a:rPr lang="en-US" sz="1800" dirty="0" smtClean="0"/>
              <a:t> had some kind of </a:t>
            </a:r>
            <a:r>
              <a:rPr lang="en-US" sz="1800" i="1" dirty="0" smtClean="0"/>
              <a:t>fungus</a:t>
            </a:r>
            <a:r>
              <a:rPr lang="en-US" sz="1800" dirty="0" smtClean="0"/>
              <a:t> growing out of its </a:t>
            </a:r>
            <a:r>
              <a:rPr lang="en-US" sz="1800" i="1" dirty="0" smtClean="0"/>
              <a:t>left eye</a:t>
            </a:r>
            <a:r>
              <a:rPr lang="en-US" sz="1800" dirty="0" smtClean="0"/>
              <a:t>.  These were just some of my </a:t>
            </a:r>
            <a:r>
              <a:rPr lang="en-US" sz="1800" u="sng" dirty="0" smtClean="0"/>
              <a:t>worries</a:t>
            </a:r>
            <a:r>
              <a:rPr lang="en-US" sz="1800" dirty="0" smtClean="0"/>
              <a:t>.  I had more than enough to keep me </a:t>
            </a:r>
            <a:r>
              <a:rPr lang="en-US" sz="1800" dirty="0" smtClean="0"/>
              <a:t>busy (Brooks).</a:t>
            </a:r>
            <a:endParaRPr lang="en-US" sz="1800" dirty="0" smtClean="0"/>
          </a:p>
          <a:p>
            <a:pPr marL="0" indent="0">
              <a:buNone/>
            </a:pPr>
            <a:endParaRPr lang="en-US" sz="1800" dirty="0"/>
          </a:p>
          <a:p>
            <a:pPr marL="0" indent="0">
              <a:buNone/>
            </a:pPr>
            <a:r>
              <a:rPr lang="en-US" sz="1800" b="1" dirty="0" smtClean="0"/>
              <a:t>Did your husband ever show any concern?</a:t>
            </a:r>
            <a:endParaRPr lang="en-US" sz="1800" dirty="0"/>
          </a:p>
          <a:p>
            <a:pPr marL="0" indent="0">
              <a:buNone/>
            </a:pPr>
            <a:endParaRPr lang="en-US" sz="1800" b="1" dirty="0" smtClean="0"/>
          </a:p>
          <a:p>
            <a:pPr marL="0" indent="0">
              <a:buNone/>
            </a:pPr>
            <a:r>
              <a:rPr lang="en-US" sz="1800" dirty="0" smtClean="0"/>
              <a:t>No, but the kids did, not verbally, or consciously, I think.  Jenna started getting into fights.  Aiden wouldn’t go to sleep unless we left the lights on.  Little things like that.  I don’t think they were exposed to any more information than Tim, or I, but maybe they didn’t have the adult distraction to shut it out…</a:t>
            </a:r>
          </a:p>
          <a:p>
            <a:pPr marL="0" indent="0">
              <a:buNone/>
            </a:pPr>
            <a:endParaRPr lang="en-US" sz="1800" dirty="0"/>
          </a:p>
          <a:p>
            <a:pPr marL="0" indent="0">
              <a:buNone/>
            </a:pPr>
            <a:r>
              <a:rPr lang="en-US" sz="1800" dirty="0" smtClean="0"/>
              <a:t>We had our pills, and at least he knew how to use the </a:t>
            </a:r>
            <a:r>
              <a:rPr lang="en-US" sz="1800" dirty="0" err="1" smtClean="0"/>
              <a:t>Glock</a:t>
            </a:r>
            <a:r>
              <a:rPr lang="en-US" sz="1800" dirty="0" smtClean="0"/>
              <a:t>.  It was part of life, like smoke alarms or airbags.  Maybe you think about it once in a while, it was always just…”just in case.”  And besides, really, there was already so much out there to worry about, every month, it seemed, a new nail-biter.  How can you keep track of all of it?  How do you know which one is really real</a:t>
            </a:r>
            <a:r>
              <a:rPr lang="en-US" sz="1800" dirty="0" smtClean="0"/>
              <a:t>? (Brooks)</a:t>
            </a:r>
            <a:endParaRPr lang="en-US" sz="1800"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077199" y="0"/>
            <a:ext cx="1039091" cy="1514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flipV="1">
            <a:off x="7162800" y="990600"/>
            <a:ext cx="11430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7810499" y="1717964"/>
            <a:ext cx="1251625" cy="369332"/>
          </a:xfrm>
          <a:prstGeom prst="rect">
            <a:avLst/>
          </a:prstGeom>
          <a:noFill/>
        </p:spPr>
        <p:txBody>
          <a:bodyPr wrap="none" rtlCol="0">
            <a:spAutoFit/>
          </a:bodyPr>
          <a:lstStyle/>
          <a:p>
            <a:r>
              <a:rPr lang="en-US" b="1" dirty="0" smtClean="0"/>
              <a:t>Anaphora</a:t>
            </a:r>
            <a:endParaRPr lang="en-US" b="1" dirty="0"/>
          </a:p>
        </p:txBody>
      </p:sp>
      <p:sp>
        <p:nvSpPr>
          <p:cNvPr id="7" name="Right Bracket 6"/>
          <p:cNvSpPr/>
          <p:nvPr/>
        </p:nvSpPr>
        <p:spPr>
          <a:xfrm>
            <a:off x="7010400" y="1514797"/>
            <a:ext cx="152400" cy="1533203"/>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 name="Straight Arrow Connector 10"/>
          <p:cNvCxnSpPr/>
          <p:nvPr/>
        </p:nvCxnSpPr>
        <p:spPr>
          <a:xfrm flipH="1" flipV="1">
            <a:off x="7162800" y="2281398"/>
            <a:ext cx="647699" cy="5380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591972" y="2840182"/>
            <a:ext cx="1534394" cy="2031325"/>
          </a:xfrm>
          <a:prstGeom prst="rect">
            <a:avLst/>
          </a:prstGeom>
          <a:noFill/>
        </p:spPr>
        <p:txBody>
          <a:bodyPr wrap="none" rtlCol="0">
            <a:spAutoFit/>
          </a:bodyPr>
          <a:lstStyle/>
          <a:p>
            <a:r>
              <a:rPr lang="en-US" b="1" dirty="0"/>
              <a:t>M</a:t>
            </a:r>
            <a:r>
              <a:rPr lang="en-US" b="1" dirty="0" smtClean="0"/>
              <a:t>onotonous</a:t>
            </a:r>
          </a:p>
          <a:p>
            <a:r>
              <a:rPr lang="en-US" b="1" dirty="0"/>
              <a:t>s</a:t>
            </a:r>
            <a:r>
              <a:rPr lang="en-US" b="1" dirty="0" smtClean="0"/>
              <a:t>yntax</a:t>
            </a:r>
          </a:p>
          <a:p>
            <a:endParaRPr lang="en-US" b="1" dirty="0"/>
          </a:p>
          <a:p>
            <a:r>
              <a:rPr lang="en-US" b="1" dirty="0" smtClean="0"/>
              <a:t>Simple</a:t>
            </a:r>
          </a:p>
          <a:p>
            <a:r>
              <a:rPr lang="en-US" b="1" dirty="0" smtClean="0"/>
              <a:t>Sentences;</a:t>
            </a:r>
          </a:p>
          <a:p>
            <a:r>
              <a:rPr lang="en-US" b="1" dirty="0" smtClean="0"/>
              <a:t>Everyday</a:t>
            </a:r>
          </a:p>
          <a:p>
            <a:r>
              <a:rPr lang="en-US" b="1" dirty="0" smtClean="0"/>
              <a:t>details</a:t>
            </a:r>
            <a:endParaRPr lang="en-US" b="1" dirty="0"/>
          </a:p>
        </p:txBody>
      </p:sp>
    </p:spTree>
    <p:extLst>
      <p:ext uri="{BB962C8B-B14F-4D97-AF65-F5344CB8AC3E}">
        <p14:creationId xmlns:p14="http://schemas.microsoft.com/office/powerpoint/2010/main" val="101508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Maslow’s Hierarchy of Needs</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353429" y="2514600"/>
            <a:ext cx="5790572" cy="3790950"/>
          </a:xfrm>
        </p:spPr>
      </p:pic>
      <p:sp>
        <p:nvSpPr>
          <p:cNvPr id="5" name="Content Placeholder 2"/>
          <p:cNvSpPr txBox="1">
            <a:spLocks/>
          </p:cNvSpPr>
          <p:nvPr/>
        </p:nvSpPr>
        <p:spPr>
          <a:xfrm>
            <a:off x="381000" y="13716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Abraham Maslow’s theory that humans fulfill basic needs before fulfilling more advanced ones.</a:t>
            </a:r>
          </a:p>
          <a:p>
            <a:r>
              <a:rPr lang="en-US" dirty="0" smtClean="0"/>
              <a:t>Where do we focus in our culture</a:t>
            </a:r>
            <a:r>
              <a:rPr lang="en-US" dirty="0" smtClean="0"/>
              <a:t>?</a:t>
            </a:r>
          </a:p>
          <a:p>
            <a:pPr marL="0" indent="0">
              <a:buNone/>
            </a:pPr>
            <a:r>
              <a:rPr lang="en-US" dirty="0" smtClean="0"/>
              <a:t>(Burton)</a:t>
            </a:r>
            <a:endParaRPr lang="en-US" dirty="0" smtClean="0"/>
          </a:p>
          <a:p>
            <a:endParaRPr lang="en-US" dirty="0" smtClean="0"/>
          </a:p>
        </p:txBody>
      </p:sp>
    </p:spTree>
    <p:extLst>
      <p:ext uri="{BB962C8B-B14F-4D97-AF65-F5344CB8AC3E}">
        <p14:creationId xmlns:p14="http://schemas.microsoft.com/office/powerpoint/2010/main" val="4050452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990600"/>
          </a:xfrm>
        </p:spPr>
        <p:txBody>
          <a:bodyPr>
            <a:normAutofit fontScale="90000"/>
          </a:bodyPr>
          <a:lstStyle/>
          <a:p>
            <a:r>
              <a:rPr lang="en-US" dirty="0" smtClean="0"/>
              <a:t>Mary Jo Miller, </a:t>
            </a:r>
            <a:r>
              <a:rPr lang="en-US" i="1" dirty="0" smtClean="0"/>
              <a:t>World War Z </a:t>
            </a:r>
            <a:r>
              <a:rPr lang="en-US" dirty="0" smtClean="0"/>
              <a:t>last paragraph on 67</a:t>
            </a:r>
            <a:endParaRPr lang="en-US" dirty="0"/>
          </a:p>
        </p:txBody>
      </p:sp>
      <p:sp>
        <p:nvSpPr>
          <p:cNvPr id="3" name="Content Placeholder 2"/>
          <p:cNvSpPr>
            <a:spLocks noGrp="1"/>
          </p:cNvSpPr>
          <p:nvPr>
            <p:ph sz="quarter" idx="1"/>
          </p:nvPr>
        </p:nvSpPr>
        <p:spPr/>
        <p:txBody>
          <a:bodyPr/>
          <a:lstStyle/>
          <a:p>
            <a:pPr marL="0" indent="0">
              <a:buNone/>
            </a:pPr>
            <a:r>
              <a:rPr lang="en-US" dirty="0" smtClean="0"/>
              <a:t>Syntax: On your sheet, chart the number of types of sentences (simple, compound, compound / complex, complex)</a:t>
            </a:r>
          </a:p>
          <a:p>
            <a:pPr marL="0" indent="0">
              <a:buNone/>
            </a:pPr>
            <a:endParaRPr lang="en-US" dirty="0"/>
          </a:p>
          <a:p>
            <a:pPr marL="0" indent="0">
              <a:buNone/>
            </a:pPr>
            <a:r>
              <a:rPr lang="en-US" dirty="0" smtClean="0"/>
              <a:t>Provide examples for the DIDL tone analysis</a:t>
            </a:r>
          </a:p>
          <a:p>
            <a:pPr marL="0" indent="0">
              <a:buNone/>
            </a:pPr>
            <a:endParaRPr lang="en-US" dirty="0"/>
          </a:p>
          <a:p>
            <a:pPr marL="0" indent="0">
              <a:buNone/>
            </a:pPr>
            <a:r>
              <a:rPr lang="en-US" b="1" dirty="0" smtClean="0"/>
              <a:t>Discussion: </a:t>
            </a:r>
            <a:r>
              <a:rPr lang="en-US" dirty="0" smtClean="0"/>
              <a:t>What are the characteristics in the writing that detail the tone shift between each paragraph?</a:t>
            </a:r>
            <a:endParaRPr lang="en-US" b="1" dirty="0"/>
          </a:p>
        </p:txBody>
      </p:sp>
    </p:spTree>
    <p:extLst>
      <p:ext uri="{BB962C8B-B14F-4D97-AF65-F5344CB8AC3E}">
        <p14:creationId xmlns:p14="http://schemas.microsoft.com/office/powerpoint/2010/main" val="2335841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Shaun of the Dead </a:t>
            </a:r>
            <a:r>
              <a:rPr lang="en-US" dirty="0" smtClean="0"/>
              <a:t>(2004)</a:t>
            </a:r>
            <a:endParaRPr lang="en-US" i="1"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324600" y="4630712"/>
            <a:ext cx="2819400" cy="2257767"/>
          </a:xfr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5029200"/>
            <a:ext cx="1230725" cy="1794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457200" y="12192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endParaRPr lang="en-US" dirty="0"/>
          </a:p>
        </p:txBody>
      </p:sp>
      <p:sp>
        <p:nvSpPr>
          <p:cNvPr id="7" name="Content Placeholder 2"/>
          <p:cNvSpPr txBox="1">
            <a:spLocks/>
          </p:cNvSpPr>
          <p:nvPr/>
        </p:nvSpPr>
        <p:spPr>
          <a:xfrm>
            <a:off x="609600" y="13716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A </a:t>
            </a:r>
            <a:r>
              <a:rPr lang="en-US" i="1" dirty="0" smtClean="0"/>
              <a:t>parody </a:t>
            </a:r>
            <a:r>
              <a:rPr lang="en-US" dirty="0" smtClean="0"/>
              <a:t>of zombie films like Romero’s </a:t>
            </a:r>
            <a:r>
              <a:rPr lang="en-US" i="1" dirty="0" smtClean="0"/>
              <a:t>Night of the Living Dead, Dawn of the Dead</a:t>
            </a:r>
            <a:r>
              <a:rPr lang="en-US" dirty="0" smtClean="0"/>
              <a:t>, </a:t>
            </a:r>
            <a:r>
              <a:rPr lang="en-US" i="1" dirty="0" smtClean="0"/>
              <a:t>Day of the Dead</a:t>
            </a:r>
            <a:endParaRPr lang="en-US" dirty="0" smtClean="0"/>
          </a:p>
          <a:p>
            <a:r>
              <a:rPr lang="en-US" b="1" dirty="0" smtClean="0"/>
              <a:t>Situational Irony</a:t>
            </a:r>
          </a:p>
          <a:p>
            <a:pPr lvl="1"/>
            <a:r>
              <a:rPr lang="en-US" dirty="0" smtClean="0"/>
              <a:t>“It’s not the end of the world” (a zombie knocks on the window of the bar)</a:t>
            </a:r>
          </a:p>
          <a:p>
            <a:pPr lvl="1"/>
            <a:r>
              <a:rPr lang="en-US" dirty="0" smtClean="0"/>
              <a:t>Several characters tell Shaun “You’ve got red on you” after he’s spilled ink on his shirt (later, after being covered in blood after killing many zombies, someone else tells him that he’s “got red” on his shirt</a:t>
            </a:r>
            <a:r>
              <a:rPr lang="en-US" dirty="0" smtClean="0"/>
              <a:t>)</a:t>
            </a:r>
          </a:p>
          <a:p>
            <a:pPr marL="274320" lvl="1" indent="0">
              <a:buNone/>
            </a:pPr>
            <a:r>
              <a:rPr lang="en-US" dirty="0"/>
              <a:t>	</a:t>
            </a:r>
            <a:r>
              <a:rPr lang="en-US" dirty="0" smtClean="0"/>
              <a:t>(</a:t>
            </a:r>
            <a:r>
              <a:rPr lang="en-US" i="1" dirty="0" smtClean="0"/>
              <a:t>Shaun of the Dead</a:t>
            </a:r>
            <a:r>
              <a:rPr lang="en-US" dirty="0" smtClean="0"/>
              <a:t>)</a:t>
            </a:r>
            <a:endParaRPr lang="en-US" dirty="0"/>
          </a:p>
        </p:txBody>
      </p:sp>
    </p:spTree>
    <p:extLst>
      <p:ext uri="{BB962C8B-B14F-4D97-AF65-F5344CB8AC3E}">
        <p14:creationId xmlns:p14="http://schemas.microsoft.com/office/powerpoint/2010/main" val="2450136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Shaun of the Dead / </a:t>
            </a:r>
            <a:r>
              <a:rPr lang="en-US" dirty="0" smtClean="0"/>
              <a:t>Monotony</a:t>
            </a:r>
            <a:endParaRPr lang="en-US" i="1"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22214" y="-3629"/>
            <a:ext cx="2321786" cy="1859279"/>
          </a:xfrm>
        </p:spPr>
      </p:pic>
      <p:sp>
        <p:nvSpPr>
          <p:cNvPr id="6" name="Content Placeholder 2"/>
          <p:cNvSpPr txBox="1">
            <a:spLocks/>
          </p:cNvSpPr>
          <p:nvPr/>
        </p:nvSpPr>
        <p:spPr>
          <a:xfrm>
            <a:off x="457200" y="12192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endParaRPr lang="en-US" dirty="0"/>
          </a:p>
        </p:txBody>
      </p:sp>
      <p:sp>
        <p:nvSpPr>
          <p:cNvPr id="7" name="Content Placeholder 2"/>
          <p:cNvSpPr txBox="1">
            <a:spLocks/>
          </p:cNvSpPr>
          <p:nvPr/>
        </p:nvSpPr>
        <p:spPr>
          <a:xfrm>
            <a:off x="609600" y="13716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320" lvl="1" indent="0">
              <a:buNone/>
            </a:pPr>
            <a:endParaRPr lang="en-US" dirty="0" smtClean="0"/>
          </a:p>
          <a:p>
            <a:r>
              <a:rPr lang="en-US" b="1" dirty="0" smtClean="0"/>
              <a:t>Mock Heroic Cuts </a:t>
            </a:r>
            <a:r>
              <a:rPr lang="en-US" dirty="0" smtClean="0"/>
              <a:t>for mundane activities</a:t>
            </a:r>
          </a:p>
          <a:p>
            <a:pPr lvl="1"/>
            <a:r>
              <a:rPr lang="en-US" dirty="0" smtClean="0"/>
              <a:t>Camera focus / sound are both intense for everyday activities</a:t>
            </a:r>
          </a:p>
          <a:p>
            <a:pPr lvl="1"/>
            <a:r>
              <a:rPr lang="en-US" dirty="0" smtClean="0"/>
              <a:t>These provide an ironic comment on the lack of heroic weight to such mundane actions</a:t>
            </a:r>
          </a:p>
          <a:p>
            <a:r>
              <a:rPr lang="en-US" b="1" dirty="0" smtClean="0"/>
              <a:t>Slapstick </a:t>
            </a:r>
            <a:r>
              <a:rPr lang="en-US" dirty="0" smtClean="0"/>
              <a:t>pervades the film</a:t>
            </a:r>
          </a:p>
          <a:p>
            <a:pPr lvl="1"/>
            <a:r>
              <a:rPr lang="en-US" b="1" dirty="0" smtClean="0"/>
              <a:t>Example: </a:t>
            </a:r>
            <a:r>
              <a:rPr lang="en-US" dirty="0" smtClean="0"/>
              <a:t>Dianne, a friend of Shaun’s lady friend, throws darts at a zombie grappling with Shaun and mistakenly his Shaun in the head.</a:t>
            </a:r>
            <a:endParaRPr lang="en-US" b="1" dirty="0" smtClean="0"/>
          </a:p>
          <a:p>
            <a:pPr marL="274320" lvl="1" indent="0">
              <a:buNone/>
            </a:pPr>
            <a:endParaRPr lang="en-US" dirty="0" smtClean="0"/>
          </a:p>
          <a:p>
            <a:pPr lvl="1"/>
            <a:r>
              <a:rPr lang="en-US" dirty="0" smtClean="0"/>
              <a:t>Watch: the “walk to the convenience store” scene</a:t>
            </a:r>
          </a:p>
          <a:p>
            <a:pPr lvl="1"/>
            <a:r>
              <a:rPr lang="en-US" dirty="0" smtClean="0"/>
              <a:t>Note parallels in the first, second walk</a:t>
            </a:r>
          </a:p>
        </p:txBody>
      </p:sp>
    </p:spTree>
    <p:extLst>
      <p:ext uri="{BB962C8B-B14F-4D97-AF65-F5344CB8AC3E}">
        <p14:creationId xmlns:p14="http://schemas.microsoft.com/office/powerpoint/2010/main" val="294052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Shaun of the Dead / </a:t>
            </a:r>
            <a:r>
              <a:rPr lang="en-US" dirty="0" smtClean="0"/>
              <a:t>Monotony</a:t>
            </a:r>
            <a:endParaRPr lang="en-US" i="1"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7393144" y="5486400"/>
            <a:ext cx="1750855" cy="1402079"/>
          </a:xfrm>
        </p:spPr>
      </p:pic>
      <p:sp>
        <p:nvSpPr>
          <p:cNvPr id="6" name="Content Placeholder 2"/>
          <p:cNvSpPr txBox="1">
            <a:spLocks/>
          </p:cNvSpPr>
          <p:nvPr/>
        </p:nvSpPr>
        <p:spPr>
          <a:xfrm>
            <a:off x="457200" y="12192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endParaRPr lang="en-US" dirty="0"/>
          </a:p>
        </p:txBody>
      </p:sp>
      <p:sp>
        <p:nvSpPr>
          <p:cNvPr id="7" name="Content Placeholder 2"/>
          <p:cNvSpPr txBox="1">
            <a:spLocks/>
          </p:cNvSpPr>
          <p:nvPr/>
        </p:nvSpPr>
        <p:spPr>
          <a:xfrm>
            <a:off x="0" y="1371600"/>
            <a:ext cx="8839200" cy="4937760"/>
          </a:xfrm>
          <a:prstGeom prst="rect">
            <a:avLst/>
          </a:prstGeom>
        </p:spPr>
        <p:txBody>
          <a:bodyPr vert="horz">
            <a:normAutofit lnSpcReduction="100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pPr marL="274320" lvl="1" indent="0">
              <a:buNone/>
            </a:pPr>
            <a:endParaRPr lang="en-US" dirty="0" smtClean="0"/>
          </a:p>
          <a:p>
            <a:r>
              <a:rPr lang="en-US" b="1" dirty="0" smtClean="0"/>
              <a:t>Repartee / Wit: </a:t>
            </a:r>
            <a:r>
              <a:rPr lang="en-US" dirty="0" smtClean="0"/>
              <a:t>In action-filled moments, Shaun often engages in clever banter with his compatriots.  In the following example, zombies are assaulting Shaun and the gang as they are holing up in a pub.</a:t>
            </a:r>
            <a:endParaRPr lang="en-US" b="1" dirty="0" smtClean="0"/>
          </a:p>
          <a:p>
            <a:pPr marL="0" indent="0">
              <a:buNone/>
            </a:pPr>
            <a:r>
              <a:rPr lang="en-US" dirty="0" smtClean="0">
                <a:hlinkClick r:id="rId3"/>
              </a:rPr>
              <a:t>Shaun</a:t>
            </a:r>
            <a:r>
              <a:rPr lang="en-US" dirty="0"/>
              <a:t>: </a:t>
            </a:r>
            <a:r>
              <a:rPr lang="en-US" dirty="0" smtClean="0"/>
              <a:t>(Speaking to the group) As </a:t>
            </a:r>
            <a:r>
              <a:rPr lang="en-US" dirty="0"/>
              <a:t>Bertrand Russell once said, "The only thing that will redeem mankind is cooperation." I think we can all appreciate the relevance of that now. </a:t>
            </a:r>
          </a:p>
          <a:p>
            <a:pPr marL="0" indent="0">
              <a:buNone/>
            </a:pPr>
            <a:r>
              <a:rPr lang="en-US" dirty="0" smtClean="0">
                <a:hlinkClick r:id="rId4"/>
              </a:rPr>
              <a:t>Liz</a:t>
            </a:r>
            <a:r>
              <a:rPr lang="en-US" dirty="0"/>
              <a:t>: </a:t>
            </a:r>
            <a:r>
              <a:rPr lang="en-US" dirty="0" smtClean="0"/>
              <a:t>(whispering to Shaun) Was </a:t>
            </a:r>
            <a:r>
              <a:rPr lang="en-US" dirty="0"/>
              <a:t>that on a beer mat? </a:t>
            </a:r>
          </a:p>
          <a:p>
            <a:pPr marL="0" indent="0">
              <a:buNone/>
            </a:pPr>
            <a:r>
              <a:rPr lang="en-US" dirty="0">
                <a:hlinkClick r:id="rId3"/>
              </a:rPr>
              <a:t>Shaun</a:t>
            </a:r>
            <a:r>
              <a:rPr lang="en-US" dirty="0"/>
              <a:t>: Yeah, it was Guinness Extra Cold. </a:t>
            </a:r>
          </a:p>
          <a:p>
            <a:pPr marL="0" indent="0">
              <a:buNone/>
            </a:pPr>
            <a:r>
              <a:rPr lang="en-US" dirty="0">
                <a:hlinkClick r:id="rId4"/>
              </a:rPr>
              <a:t>Liz</a:t>
            </a:r>
            <a:r>
              <a:rPr lang="en-US" dirty="0"/>
              <a:t>: I won't say anything. </a:t>
            </a:r>
          </a:p>
          <a:p>
            <a:pPr marL="0" indent="0">
              <a:buNone/>
            </a:pPr>
            <a:r>
              <a:rPr lang="en-US" dirty="0">
                <a:hlinkClick r:id="rId3"/>
              </a:rPr>
              <a:t>Shaun</a:t>
            </a:r>
            <a:r>
              <a:rPr lang="en-US" dirty="0"/>
              <a:t>: Thanks. </a:t>
            </a:r>
          </a:p>
        </p:txBody>
      </p:sp>
    </p:spTree>
    <p:extLst>
      <p:ext uri="{BB962C8B-B14F-4D97-AF65-F5344CB8AC3E}">
        <p14:creationId xmlns:p14="http://schemas.microsoft.com/office/powerpoint/2010/main" val="2298021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Revision: My Daily Zombie Apocalypse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029200"/>
            <a:ext cx="1230725" cy="1794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ontent Placeholder 2"/>
          <p:cNvSpPr txBox="1">
            <a:spLocks/>
          </p:cNvSpPr>
          <p:nvPr/>
        </p:nvSpPr>
        <p:spPr>
          <a:xfrm>
            <a:off x="457200" y="12192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endParaRPr lang="en-US" dirty="0"/>
          </a:p>
        </p:txBody>
      </p:sp>
      <p:sp>
        <p:nvSpPr>
          <p:cNvPr id="7" name="Content Placeholder 2"/>
          <p:cNvSpPr txBox="1">
            <a:spLocks/>
          </p:cNvSpPr>
          <p:nvPr/>
        </p:nvSpPr>
        <p:spPr>
          <a:xfrm>
            <a:off x="609600" y="13716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Revisit your writing from the start of class.</a:t>
            </a:r>
          </a:p>
          <a:p>
            <a:r>
              <a:rPr lang="en-US" dirty="0" smtClean="0"/>
              <a:t>Make a transition into your first notice of the zombie apocalypse.</a:t>
            </a:r>
          </a:p>
          <a:p>
            <a:r>
              <a:rPr lang="en-US" dirty="0" smtClean="0"/>
              <a:t>Include details and images and change your syntax in order to demonstrate the tone shift and the problems in noting the schema shift from your impending threat.</a:t>
            </a:r>
          </a:p>
          <a:p>
            <a:r>
              <a:rPr lang="en-US" dirty="0" smtClean="0"/>
              <a:t>You may use </a:t>
            </a:r>
            <a:r>
              <a:rPr lang="en-US" i="1" dirty="0" smtClean="0"/>
              <a:t>World War Z</a:t>
            </a:r>
            <a:r>
              <a:rPr lang="en-US" dirty="0" smtClean="0"/>
              <a:t> as a guide, but I want you to demonstrate your mental, physical, and emotional reactions to the zombie infestation as described in </a:t>
            </a:r>
            <a:r>
              <a:rPr lang="en-US" i="1" dirty="0" smtClean="0"/>
              <a:t>WWZ.</a:t>
            </a:r>
            <a:endParaRPr lang="en-US" dirty="0"/>
          </a:p>
        </p:txBody>
      </p:sp>
    </p:spTree>
    <p:extLst>
      <p:ext uri="{BB962C8B-B14F-4D97-AF65-F5344CB8AC3E}">
        <p14:creationId xmlns:p14="http://schemas.microsoft.com/office/powerpoint/2010/main" val="2622089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sz="quarter" idx="1"/>
          </p:nvPr>
        </p:nvSpPr>
        <p:spPr>
          <a:xfrm>
            <a:off x="76200" y="1219200"/>
            <a:ext cx="8610600" cy="5334000"/>
          </a:xfrm>
        </p:spPr>
        <p:txBody>
          <a:bodyPr>
            <a:normAutofit fontScale="85000" lnSpcReduction="10000"/>
          </a:bodyPr>
          <a:lstStyle/>
          <a:p>
            <a:pPr marL="515938" indent="-515938">
              <a:buNone/>
            </a:pPr>
            <a:r>
              <a:rPr lang="en-US" dirty="0"/>
              <a:t>Brooks, Max.  </a:t>
            </a:r>
            <a:r>
              <a:rPr lang="en-US" i="1" dirty="0"/>
              <a:t>World War Z</a:t>
            </a:r>
            <a:r>
              <a:rPr lang="en-US" dirty="0"/>
              <a:t>.  Three Rivers Press: New York, 2006</a:t>
            </a:r>
            <a:r>
              <a:rPr lang="en-US" dirty="0" smtClean="0"/>
              <a:t>.</a:t>
            </a:r>
          </a:p>
          <a:p>
            <a:pPr marL="515938" indent="-515938">
              <a:buNone/>
            </a:pPr>
            <a:r>
              <a:rPr lang="en-US" dirty="0" smtClean="0"/>
              <a:t>Burton</a:t>
            </a:r>
            <a:r>
              <a:rPr lang="en-US" dirty="0"/>
              <a:t>, Neel, M.D. “Our Hierarchy of Needs.”  </a:t>
            </a:r>
            <a:r>
              <a:rPr lang="en-US" i="1" dirty="0"/>
              <a:t>Hide and Seek. Psychology Today</a:t>
            </a:r>
            <a:r>
              <a:rPr lang="en-US" dirty="0"/>
              <a:t>.  23 May 2012. Web. 23 January 2014. </a:t>
            </a:r>
            <a:r>
              <a:rPr lang="en-US" u="sng" dirty="0">
                <a:hlinkClick r:id="rId2"/>
              </a:rPr>
              <a:t>http://www.psychologytoday.com/blog/hide-and-seek/201205/our-hierarchy-needs</a:t>
            </a:r>
            <a:r>
              <a:rPr lang="en-US" dirty="0"/>
              <a:t>.</a:t>
            </a:r>
          </a:p>
          <a:p>
            <a:pPr marL="574675" indent="-574675">
              <a:buNone/>
            </a:pPr>
            <a:r>
              <a:rPr lang="en-US" dirty="0" err="1"/>
              <a:t>Collett</a:t>
            </a:r>
            <a:r>
              <a:rPr lang="en-US" dirty="0"/>
              <a:t>, Jessica, Ph.D.  “Class 15: Schemas and Stereotypes.”  Introduction to Social Psychology Course Page.  </a:t>
            </a:r>
            <a:r>
              <a:rPr lang="en-US" i="1" dirty="0"/>
              <a:t>University of Notre Dame</a:t>
            </a:r>
            <a:r>
              <a:rPr lang="en-US" dirty="0"/>
              <a:t>. 2012.  Web.  22 January 2014. </a:t>
            </a:r>
            <a:r>
              <a:rPr lang="en-US" u="sng" dirty="0">
                <a:hlinkClick r:id="rId3"/>
              </a:rPr>
              <a:t>http://</a:t>
            </a:r>
            <a:r>
              <a:rPr lang="en-US" u="sng" dirty="0" smtClean="0">
                <a:hlinkClick r:id="rId3"/>
              </a:rPr>
              <a:t>ocw.nd.edu/sociology/introduction-to-social-psychology/lectures/class-schemas-and-stereotypes</a:t>
            </a:r>
            <a:endParaRPr lang="en-US" u="sng" dirty="0" smtClean="0"/>
          </a:p>
          <a:p>
            <a:pPr marL="574675" indent="-574675">
              <a:buNone/>
            </a:pPr>
            <a:r>
              <a:rPr lang="en-US" dirty="0" err="1"/>
              <a:t>Klosterman</a:t>
            </a:r>
            <a:r>
              <a:rPr lang="en-US" dirty="0"/>
              <a:t>, Chuck. “My Zombie, Myself: Why Modern Life Feels Rather Undead.”  </a:t>
            </a:r>
            <a:r>
              <a:rPr lang="en-US" i="1" dirty="0"/>
              <a:t>The New York Times</a:t>
            </a:r>
            <a:r>
              <a:rPr lang="en-US" dirty="0"/>
              <a:t>. 3 December 2010.  Web.  23 January 2014.  </a:t>
            </a:r>
            <a:r>
              <a:rPr lang="en-US" u="sng" dirty="0">
                <a:hlinkClick r:id="rId4"/>
              </a:rPr>
              <a:t>http://www.nytimes.com/2010/12/05/arts/television/05zombies.html?pagewanted=all&amp;_r=0</a:t>
            </a:r>
            <a:r>
              <a:rPr lang="en-US" dirty="0"/>
              <a:t> </a:t>
            </a:r>
            <a:endParaRPr lang="en-US" u="sng" dirty="0" smtClean="0"/>
          </a:p>
          <a:p>
            <a:pPr marL="574675" indent="-574675">
              <a:buNone/>
            </a:pPr>
            <a:r>
              <a:rPr lang="en-US" i="1" dirty="0" smtClean="0"/>
              <a:t>Shaun of the Dead</a:t>
            </a:r>
            <a:r>
              <a:rPr lang="en-US" dirty="0" smtClean="0"/>
              <a:t>.  Dir. Edgar Wright. </a:t>
            </a:r>
            <a:r>
              <a:rPr lang="en-US" dirty="0" err="1" smtClean="0"/>
              <a:t>Perf</a:t>
            </a:r>
            <a:r>
              <a:rPr lang="en-US" dirty="0" smtClean="0"/>
              <a:t>. Simon </a:t>
            </a:r>
            <a:r>
              <a:rPr lang="en-US" dirty="0" err="1" smtClean="0"/>
              <a:t>Pegg</a:t>
            </a:r>
            <a:r>
              <a:rPr lang="en-US" dirty="0" smtClean="0"/>
              <a:t>, Nick Frost, Kate </a:t>
            </a:r>
            <a:r>
              <a:rPr lang="en-US" dirty="0" err="1" smtClean="0"/>
              <a:t>Ashfield</a:t>
            </a:r>
            <a:r>
              <a:rPr lang="en-US" dirty="0" smtClean="0"/>
              <a:t>, Bill </a:t>
            </a:r>
            <a:r>
              <a:rPr lang="en-US" dirty="0" err="1" smtClean="0"/>
              <a:t>Nighy</a:t>
            </a:r>
            <a:r>
              <a:rPr lang="en-US" dirty="0" smtClean="0"/>
              <a:t>.  </a:t>
            </a:r>
            <a:r>
              <a:rPr lang="en-US" i="1" dirty="0" smtClean="0"/>
              <a:t>Universal / Studio Canal</a:t>
            </a:r>
            <a:r>
              <a:rPr lang="en-US" dirty="0" smtClean="0"/>
              <a:t>, 2004. Film. </a:t>
            </a:r>
            <a:endParaRPr lang="en-US" i="1" dirty="0" smtClean="0"/>
          </a:p>
          <a:p>
            <a:pPr marL="574675" indent="-574675">
              <a:buNone/>
            </a:pPr>
            <a:endParaRPr lang="en-US" dirty="0"/>
          </a:p>
        </p:txBody>
      </p:sp>
    </p:spTree>
    <p:extLst>
      <p:ext uri="{BB962C8B-B14F-4D97-AF65-F5344CB8AC3E}">
        <p14:creationId xmlns:p14="http://schemas.microsoft.com/office/powerpoint/2010/main" val="3600217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495800" y="2286000"/>
            <a:ext cx="4191000" cy="2575560"/>
          </a:xfrm>
        </p:spPr>
        <p:txBody>
          <a:bodyPr/>
          <a:lstStyle/>
          <a:p>
            <a:pPr marL="0" indent="0">
              <a:buNone/>
            </a:pPr>
            <a:r>
              <a:rPr lang="en-US" dirty="0" smtClean="0"/>
              <a:t>“Insanity is doing the same thing over and over again and expecting different results”</a:t>
            </a:r>
          </a:p>
          <a:p>
            <a:pPr marL="0" indent="0">
              <a:buNone/>
            </a:pPr>
            <a:r>
              <a:rPr lang="en-US" dirty="0" smtClean="0"/>
              <a:t>~Albert Einstein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47800"/>
            <a:ext cx="3352800" cy="4356938"/>
          </a:xfrm>
          <a:prstGeom prst="rect">
            <a:avLst/>
          </a:prstGeom>
        </p:spPr>
      </p:pic>
    </p:spTree>
    <p:extLst>
      <p:ext uri="{BB962C8B-B14F-4D97-AF65-F5344CB8AC3E}">
        <p14:creationId xmlns:p14="http://schemas.microsoft.com/office/powerpoint/2010/main" val="1262244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rmAutofit fontScale="90000"/>
          </a:bodyPr>
          <a:lstStyle/>
          <a:p>
            <a:r>
              <a:rPr lang="en-US" dirty="0" smtClean="0"/>
              <a:t>Goals for this presentation / Central Questions</a:t>
            </a:r>
            <a:endParaRPr lang="en-US" dirty="0"/>
          </a:p>
        </p:txBody>
      </p:sp>
      <p:sp>
        <p:nvSpPr>
          <p:cNvPr id="3" name="Content Placeholder 2"/>
          <p:cNvSpPr>
            <a:spLocks noGrp="1"/>
          </p:cNvSpPr>
          <p:nvPr>
            <p:ph sz="quarter" idx="1"/>
          </p:nvPr>
        </p:nvSpPr>
        <p:spPr>
          <a:xfrm>
            <a:off x="1337882" y="1219200"/>
            <a:ext cx="7348917" cy="4937760"/>
          </a:xfrm>
        </p:spPr>
        <p:txBody>
          <a:bodyPr>
            <a:normAutofit/>
          </a:bodyPr>
          <a:lstStyle/>
          <a:p>
            <a:pPr marL="0" indent="0">
              <a:buNone/>
            </a:pPr>
            <a:r>
              <a:rPr lang="en-US" dirty="0" smtClean="0"/>
              <a:t>Goals:</a:t>
            </a:r>
          </a:p>
          <a:p>
            <a:r>
              <a:rPr lang="en-US" dirty="0" smtClean="0"/>
              <a:t>To explore satirical pieces dealing with the monotony of everyday life.</a:t>
            </a:r>
          </a:p>
          <a:p>
            <a:r>
              <a:rPr lang="en-US" dirty="0" smtClean="0"/>
              <a:t>To practice writing about your daily life in a way that satirizes monotony.</a:t>
            </a:r>
          </a:p>
          <a:p>
            <a:pPr marL="0" indent="0">
              <a:buNone/>
            </a:pPr>
            <a:r>
              <a:rPr lang="en-US" dirty="0" smtClean="0"/>
              <a:t>Questions:</a:t>
            </a:r>
          </a:p>
          <a:p>
            <a:r>
              <a:rPr lang="en-US" dirty="0" smtClean="0"/>
              <a:t>Why have zombies become so in vogue in our cultural consciousness?</a:t>
            </a:r>
          </a:p>
          <a:p>
            <a:r>
              <a:rPr lang="en-US" dirty="0" smtClean="0"/>
              <a:t>Why do humans focus on the daily rigmarole of their lives while ignoring larger threats to their well-being?</a:t>
            </a:r>
          </a:p>
          <a:p>
            <a:endParaRPr lang="en-US" dirty="0" smtClean="0"/>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 y="4876800"/>
            <a:ext cx="1335266" cy="1946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9257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for Presentation</a:t>
            </a:r>
            <a:endParaRPr lang="en-US" dirty="0"/>
          </a:p>
        </p:txBody>
      </p:sp>
      <p:sp>
        <p:nvSpPr>
          <p:cNvPr id="3" name="Content Placeholder 2"/>
          <p:cNvSpPr>
            <a:spLocks noGrp="1"/>
          </p:cNvSpPr>
          <p:nvPr>
            <p:ph sz="quarter" idx="1"/>
          </p:nvPr>
        </p:nvSpPr>
        <p:spPr/>
        <p:txBody>
          <a:bodyPr/>
          <a:lstStyle/>
          <a:p>
            <a:r>
              <a:rPr lang="en-US" dirty="0" err="1" smtClean="0"/>
              <a:t>Freewrite</a:t>
            </a:r>
            <a:r>
              <a:rPr lang="en-US" dirty="0" smtClean="0"/>
              <a:t>:  Stream-of-consciousness</a:t>
            </a:r>
          </a:p>
          <a:p>
            <a:r>
              <a:rPr lang="en-US" dirty="0" smtClean="0"/>
              <a:t>Maslow’s Hierarchy of Needs</a:t>
            </a:r>
          </a:p>
          <a:p>
            <a:r>
              <a:rPr lang="en-US" dirty="0" smtClean="0"/>
              <a:t>Voices / Texts on Monotony</a:t>
            </a:r>
          </a:p>
          <a:p>
            <a:pPr lvl="1"/>
            <a:r>
              <a:rPr lang="en-US" dirty="0" err="1" smtClean="0"/>
              <a:t>Klosterman</a:t>
            </a:r>
            <a:r>
              <a:rPr lang="en-US" dirty="0" smtClean="0"/>
              <a:t>, “My Zombie, Myself”</a:t>
            </a:r>
          </a:p>
          <a:p>
            <a:pPr lvl="1"/>
            <a:r>
              <a:rPr lang="en-US" dirty="0" smtClean="0"/>
              <a:t>Mary Jo Miller in </a:t>
            </a:r>
            <a:r>
              <a:rPr lang="en-US" i="1" dirty="0" smtClean="0"/>
              <a:t>World War Z</a:t>
            </a:r>
          </a:p>
          <a:p>
            <a:pPr lvl="1"/>
            <a:r>
              <a:rPr lang="en-US" dirty="0" smtClean="0"/>
              <a:t>Psychology: Maslow, Scripts</a:t>
            </a:r>
          </a:p>
          <a:p>
            <a:pPr lvl="1"/>
            <a:r>
              <a:rPr lang="en-US" i="1" dirty="0" smtClean="0"/>
              <a:t>Shaun of the Dead</a:t>
            </a:r>
          </a:p>
          <a:p>
            <a:r>
              <a:rPr lang="en-US" dirty="0" smtClean="0"/>
              <a:t>Discussion: Reactions </a:t>
            </a:r>
          </a:p>
          <a:p>
            <a:r>
              <a:rPr lang="en-US" dirty="0" smtClean="0"/>
              <a:t>Revisit / Revise </a:t>
            </a:r>
            <a:r>
              <a:rPr lang="en-US" dirty="0" err="1" smtClean="0"/>
              <a:t>Freewrite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4193" y="4759036"/>
            <a:ext cx="1439807" cy="2098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0136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990600"/>
          </a:xfrm>
        </p:spPr>
        <p:txBody>
          <a:bodyPr/>
          <a:lstStyle/>
          <a:p>
            <a:r>
              <a:rPr lang="en-US" dirty="0" err="1" smtClean="0"/>
              <a:t>Klosterman</a:t>
            </a:r>
            <a:r>
              <a:rPr lang="en-US" dirty="0" smtClean="0"/>
              <a:t>, “My Zombie, Myself”</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What is </a:t>
            </a:r>
            <a:r>
              <a:rPr lang="en-US" dirty="0" err="1" smtClean="0"/>
              <a:t>Klosterman’s</a:t>
            </a:r>
            <a:r>
              <a:rPr lang="en-US" dirty="0" smtClean="0"/>
              <a:t> claim about the appeal of zombies?</a:t>
            </a:r>
          </a:p>
          <a:p>
            <a:pPr marL="0" indent="0">
              <a:buNone/>
            </a:pPr>
            <a:endParaRPr lang="en-US" dirty="0" smtClean="0"/>
          </a:p>
          <a:p>
            <a:r>
              <a:rPr lang="en-US" dirty="0" smtClean="0"/>
              <a:t>Do you agree with his claim?  Why / Why not?</a:t>
            </a:r>
          </a:p>
          <a:p>
            <a:endParaRPr lang="en-US" dirty="0"/>
          </a:p>
          <a:p>
            <a:r>
              <a:rPr lang="en-US" dirty="0" smtClean="0"/>
              <a:t>At the end of his essay, </a:t>
            </a:r>
            <a:r>
              <a:rPr lang="en-US" dirty="0" err="1" smtClean="0"/>
              <a:t>Klosterman</a:t>
            </a:r>
            <a:r>
              <a:rPr lang="en-US" dirty="0" smtClean="0"/>
              <a:t> </a:t>
            </a:r>
            <a:r>
              <a:rPr lang="en-US" b="1" dirty="0" smtClean="0"/>
              <a:t>exhorts </a:t>
            </a:r>
            <a:r>
              <a:rPr lang="en-US" dirty="0" smtClean="0"/>
              <a:t>his reader.  How?  Why?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0250" y="-13855"/>
            <a:ext cx="1007603" cy="1385455"/>
          </a:xfrm>
          <a:prstGeom prst="rect">
            <a:avLst/>
          </a:prstGeom>
        </p:spPr>
      </p:pic>
    </p:spTree>
    <p:extLst>
      <p:ext uri="{BB962C8B-B14F-4D97-AF65-F5344CB8AC3E}">
        <p14:creationId xmlns:p14="http://schemas.microsoft.com/office/powerpoint/2010/main" val="36925695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526472"/>
          </a:xfrm>
        </p:spPr>
        <p:txBody>
          <a:bodyPr>
            <a:normAutofit fontScale="90000"/>
          </a:bodyPr>
          <a:lstStyle/>
          <a:p>
            <a:r>
              <a:rPr lang="en-US" dirty="0" err="1" smtClean="0"/>
              <a:t>Klosterman</a:t>
            </a:r>
            <a:r>
              <a:rPr lang="en-US" dirty="0" smtClean="0"/>
              <a:t>, “My Zombie, Myself”</a:t>
            </a:r>
            <a:endParaRPr lang="en-US" dirty="0"/>
          </a:p>
        </p:txBody>
      </p:sp>
      <p:sp>
        <p:nvSpPr>
          <p:cNvPr id="3" name="Content Placeholder 2"/>
          <p:cNvSpPr>
            <a:spLocks noGrp="1"/>
          </p:cNvSpPr>
          <p:nvPr>
            <p:ph sz="quarter" idx="1"/>
          </p:nvPr>
        </p:nvSpPr>
        <p:spPr>
          <a:xfrm>
            <a:off x="0" y="914400"/>
            <a:ext cx="8991600" cy="5791200"/>
          </a:xfrm>
        </p:spPr>
        <p:txBody>
          <a:bodyPr>
            <a:normAutofit fontScale="92500"/>
          </a:bodyPr>
          <a:lstStyle/>
          <a:p>
            <a:r>
              <a:rPr lang="en-US" dirty="0" err="1" smtClean="0"/>
              <a:t>Klosterman’s</a:t>
            </a:r>
            <a:r>
              <a:rPr lang="en-US" dirty="0" smtClean="0"/>
              <a:t> piece = a satire</a:t>
            </a:r>
          </a:p>
          <a:p>
            <a:r>
              <a:rPr lang="en-US" b="1" dirty="0" smtClean="0"/>
              <a:t>Purpose: </a:t>
            </a:r>
            <a:r>
              <a:rPr lang="en-US" dirty="0" smtClean="0"/>
              <a:t>To explore the zombie phenomenon via a </a:t>
            </a:r>
            <a:r>
              <a:rPr lang="en-US" i="1" dirty="0" smtClean="0"/>
              <a:t>claim of fact</a:t>
            </a:r>
            <a:endParaRPr lang="en-US" b="1" i="1" dirty="0" smtClean="0"/>
          </a:p>
          <a:p>
            <a:r>
              <a:rPr lang="en-US" dirty="0" smtClean="0"/>
              <a:t>Stylistically, </a:t>
            </a:r>
            <a:r>
              <a:rPr lang="en-US" dirty="0" err="1" smtClean="0"/>
              <a:t>Klosterman</a:t>
            </a:r>
            <a:r>
              <a:rPr lang="en-US" dirty="0" smtClean="0"/>
              <a:t> utilizes…</a:t>
            </a:r>
          </a:p>
          <a:p>
            <a:pPr lvl="1"/>
            <a:r>
              <a:rPr lang="en-US" dirty="0" smtClean="0"/>
              <a:t>One-line paragraphs: 3, 5, 7, 10, 14—</a:t>
            </a:r>
            <a:r>
              <a:rPr lang="en-US" b="1" dirty="0" smtClean="0"/>
              <a:t>Why?  </a:t>
            </a:r>
            <a:endParaRPr lang="en-US" dirty="0" smtClean="0"/>
          </a:p>
          <a:p>
            <a:pPr lvl="1"/>
            <a:r>
              <a:rPr lang="en-US" dirty="0" smtClean="0"/>
              <a:t>A conversational </a:t>
            </a:r>
            <a:r>
              <a:rPr lang="en-US" b="1" dirty="0"/>
              <a:t>t</a:t>
            </a:r>
            <a:r>
              <a:rPr lang="en-US" b="1" dirty="0" smtClean="0"/>
              <a:t>one </a:t>
            </a:r>
            <a:r>
              <a:rPr lang="en-US" dirty="0" smtClean="0"/>
              <a:t>throughout much of the opening and body: “Battling </a:t>
            </a:r>
            <a:r>
              <a:rPr lang="en-US" dirty="0"/>
              <a:t>zombies is like battling anything ... or everything. </a:t>
            </a:r>
            <a:r>
              <a:rPr lang="en-US" dirty="0" smtClean="0"/>
              <a:t>“ </a:t>
            </a:r>
          </a:p>
          <a:p>
            <a:pPr lvl="1"/>
            <a:r>
              <a:rPr lang="en-US" b="1" dirty="0" smtClean="0"/>
              <a:t>Allusions</a:t>
            </a:r>
            <a:r>
              <a:rPr lang="en-US" dirty="0" smtClean="0"/>
              <a:t>: </a:t>
            </a:r>
            <a:r>
              <a:rPr lang="en-US" i="1" dirty="0" smtClean="0"/>
              <a:t>Zombie Survival Guide,  </a:t>
            </a:r>
            <a:r>
              <a:rPr lang="en-US" dirty="0" smtClean="0"/>
              <a:t>Alice Gregory Essay, </a:t>
            </a:r>
            <a:r>
              <a:rPr lang="en-US" i="1" dirty="0" smtClean="0"/>
              <a:t>The Walking Dead</a:t>
            </a:r>
            <a:r>
              <a:rPr lang="en-US" dirty="0" smtClean="0"/>
              <a:t>, </a:t>
            </a:r>
          </a:p>
          <a:p>
            <a:pPr lvl="2"/>
            <a:r>
              <a:rPr lang="en-US" b="1" dirty="0" smtClean="0"/>
              <a:t>Metaphor</a:t>
            </a:r>
            <a:r>
              <a:rPr lang="en-US" dirty="0" smtClean="0"/>
              <a:t>: Max Brooks, </a:t>
            </a:r>
            <a:r>
              <a:rPr lang="en-US" i="1" dirty="0" smtClean="0"/>
              <a:t>The Zombie Survival Guide</a:t>
            </a:r>
            <a:r>
              <a:rPr lang="en-US" dirty="0" smtClean="0"/>
              <a:t>—</a:t>
            </a:r>
            <a:r>
              <a:rPr lang="en-US" dirty="0"/>
              <a:t>“Imagine a computer programmed to execute one function. This function cannot be paused, modified or erased. No new data can be stored. No new commands can be installed. This computer will perform that one function, over and over, until its power source eventually shuts down.” </a:t>
            </a:r>
            <a:endParaRPr lang="en-US" dirty="0" smtClean="0"/>
          </a:p>
          <a:p>
            <a:pPr lvl="1"/>
            <a:r>
              <a:rPr lang="en-US" b="1" dirty="0" smtClean="0"/>
              <a:t>Zeugma</a:t>
            </a:r>
            <a:r>
              <a:rPr lang="en-US" dirty="0" smtClean="0"/>
              <a:t>:  “This </a:t>
            </a:r>
            <a:r>
              <a:rPr lang="en-US" dirty="0"/>
              <a:t>is our collective fear projection: that we will be consumed. Zombies are like the Internet and the media and every conversation we don’t want to have</a:t>
            </a:r>
            <a:r>
              <a:rPr lang="en-US" dirty="0" smtClean="0"/>
              <a:t>.” (paragraph 13)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0250" y="-13855"/>
            <a:ext cx="1007603" cy="1385455"/>
          </a:xfrm>
          <a:prstGeom prst="rect">
            <a:avLst/>
          </a:prstGeom>
        </p:spPr>
      </p:pic>
      <mc:AlternateContent xmlns:mc="http://schemas.openxmlformats.org/markup-compatibility/2006" xmlns:p14="http://schemas.microsoft.com/office/powerpoint/2010/main">
        <mc:Choice Requires="p14">
          <p:contentPart p14:bwMode="auto" r:id="rId3">
            <p14:nvContentPartPr>
              <p14:cNvPr id="7" name="Ink 6"/>
              <p14:cNvContentPartPr/>
              <p14:nvPr/>
            </p14:nvContentPartPr>
            <p14:xfrm>
              <a:off x="2847796" y="1038687"/>
              <a:ext cx="26640" cy="336960"/>
            </p14:xfrm>
          </p:contentPart>
        </mc:Choice>
        <mc:Fallback xmlns="">
          <p:pic>
            <p:nvPicPr>
              <p:cNvPr id="7" name="Ink 6"/>
              <p:cNvPicPr/>
              <p:nvPr/>
            </p:nvPicPr>
            <p:blipFill>
              <a:blip r:embed="rId4"/>
              <a:stretch>
                <a:fillRect/>
              </a:stretch>
            </p:blipFill>
            <p:spPr>
              <a:xfrm>
                <a:off x="2840596" y="1033287"/>
                <a:ext cx="39240" cy="349560"/>
              </a:xfrm>
              <a:prstGeom prst="rect">
                <a:avLst/>
              </a:prstGeom>
            </p:spPr>
          </p:pic>
        </mc:Fallback>
      </mc:AlternateContent>
    </p:spTree>
    <p:extLst>
      <p:ext uri="{BB962C8B-B14F-4D97-AF65-F5344CB8AC3E}">
        <p14:creationId xmlns:p14="http://schemas.microsoft.com/office/powerpoint/2010/main" val="2686630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533400"/>
          </a:xfrm>
        </p:spPr>
        <p:txBody>
          <a:bodyPr>
            <a:normAutofit fontScale="90000"/>
          </a:bodyPr>
          <a:lstStyle/>
          <a:p>
            <a:r>
              <a:rPr lang="en-US" dirty="0" err="1" smtClean="0"/>
              <a:t>Klosterman</a:t>
            </a:r>
            <a:r>
              <a:rPr lang="en-US" dirty="0" smtClean="0"/>
              <a:t>, “My Zombie, Myself”</a:t>
            </a:r>
            <a:endParaRPr lang="en-US" dirty="0"/>
          </a:p>
        </p:txBody>
      </p:sp>
      <p:sp>
        <p:nvSpPr>
          <p:cNvPr id="3" name="Content Placeholder 2"/>
          <p:cNvSpPr>
            <a:spLocks noGrp="1"/>
          </p:cNvSpPr>
          <p:nvPr>
            <p:ph sz="quarter" idx="1"/>
          </p:nvPr>
        </p:nvSpPr>
        <p:spPr>
          <a:xfrm>
            <a:off x="13855" y="758103"/>
            <a:ext cx="6477000" cy="5566497"/>
          </a:xfrm>
        </p:spPr>
        <p:txBody>
          <a:bodyPr>
            <a:normAutofit lnSpcReduction="10000"/>
          </a:bodyPr>
          <a:lstStyle/>
          <a:p>
            <a:pPr marL="0" indent="0">
              <a:buNone/>
            </a:pPr>
            <a:endParaRPr lang="en-US" sz="1900" dirty="0" smtClean="0"/>
          </a:p>
          <a:p>
            <a:pPr marL="0" indent="0">
              <a:buNone/>
            </a:pPr>
            <a:r>
              <a:rPr lang="en-US" sz="1900" dirty="0" smtClean="0"/>
              <a:t>“</a:t>
            </a:r>
            <a:r>
              <a:rPr lang="en-US" sz="1900" dirty="0"/>
              <a:t>I know this is supposed to be scary,” he said. “But I’m pretty confident about my ability to deal with a zombie apocalypse. I feel strangely informed about what to do in this kind of scenario.” </a:t>
            </a:r>
          </a:p>
          <a:p>
            <a:pPr marL="0" indent="0">
              <a:buNone/>
            </a:pPr>
            <a:r>
              <a:rPr lang="en-US" sz="1900" dirty="0" smtClean="0"/>
              <a:t>I </a:t>
            </a:r>
            <a:r>
              <a:rPr lang="en-US" sz="1900" dirty="0"/>
              <a:t>could not disagree. </a:t>
            </a:r>
            <a:r>
              <a:rPr lang="en-US" sz="1900" dirty="0" smtClean="0"/>
              <a:t> At </a:t>
            </a:r>
            <a:r>
              <a:rPr lang="en-US" sz="1900" dirty="0"/>
              <a:t>this point who isn’t? We all know how this goes: If you awake from a coma, and you don’t immediately see a member of the hospital staff, assume a zombie takeover has transpired during your incapacitation. Don’t travel at night and keep your drapes closed. Don’t let zombies spit on you. If you knock a zombie down, direct a second bullet into its brain stem. But above all, do not assume that the war is over, because it never is. The zombies you kill today will merely be replaced by the zombies of tomorrow. But you can do this, my friend. It’s disenchanting, but it’s not difficult. Keep your finger on the trigger. Continue the termination. Don’t stop believing. Don’t stop deleting. Return your voice mails and nod your agreements. This is the zombies’ world, and we just live in it. But we can live better. </a:t>
            </a:r>
            <a:endParaRPr lang="en-US" sz="1900" dirty="0" smtClean="0"/>
          </a:p>
          <a:p>
            <a:pPr marL="0" indent="0">
              <a:buNone/>
            </a:pPr>
            <a:r>
              <a:rPr lang="en-US" sz="1900" dirty="0" smtClean="0"/>
              <a:t>(</a:t>
            </a:r>
            <a:r>
              <a:rPr lang="en-US" sz="1900" dirty="0" err="1" smtClean="0"/>
              <a:t>Klosterman</a:t>
            </a:r>
            <a:r>
              <a:rPr lang="en-US" sz="1900" dirty="0" smtClean="0"/>
              <a:t>)</a:t>
            </a:r>
            <a:endParaRPr lang="en-US" sz="19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4073" y="-27709"/>
            <a:ext cx="1143000" cy="1571625"/>
          </a:xfrm>
          <a:prstGeom prst="rect">
            <a:avLst/>
          </a:prstGeom>
        </p:spPr>
      </p:pic>
    </p:spTree>
    <p:extLst>
      <p:ext uri="{BB962C8B-B14F-4D97-AF65-F5344CB8AC3E}">
        <p14:creationId xmlns:p14="http://schemas.microsoft.com/office/powerpoint/2010/main" val="32154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533400"/>
          </a:xfrm>
        </p:spPr>
        <p:txBody>
          <a:bodyPr>
            <a:normAutofit fontScale="90000"/>
          </a:bodyPr>
          <a:lstStyle/>
          <a:p>
            <a:r>
              <a:rPr lang="en-US" dirty="0" err="1" smtClean="0"/>
              <a:t>Klosterman</a:t>
            </a:r>
            <a:r>
              <a:rPr lang="en-US" dirty="0" smtClean="0"/>
              <a:t>, “My Zombie, Myself”</a:t>
            </a:r>
            <a:endParaRPr lang="en-US" dirty="0"/>
          </a:p>
        </p:txBody>
      </p:sp>
      <p:sp>
        <p:nvSpPr>
          <p:cNvPr id="3" name="Content Placeholder 2"/>
          <p:cNvSpPr>
            <a:spLocks noGrp="1"/>
          </p:cNvSpPr>
          <p:nvPr>
            <p:ph sz="quarter" idx="1"/>
          </p:nvPr>
        </p:nvSpPr>
        <p:spPr>
          <a:xfrm>
            <a:off x="13855" y="758103"/>
            <a:ext cx="6477000" cy="5566497"/>
          </a:xfrm>
        </p:spPr>
        <p:txBody>
          <a:bodyPr>
            <a:normAutofit lnSpcReduction="10000"/>
          </a:bodyPr>
          <a:lstStyle/>
          <a:p>
            <a:pPr marL="0" indent="0">
              <a:buNone/>
            </a:pPr>
            <a:endParaRPr lang="en-US" sz="1900" dirty="0" smtClean="0"/>
          </a:p>
          <a:p>
            <a:pPr marL="0" indent="0">
              <a:buNone/>
            </a:pPr>
            <a:r>
              <a:rPr lang="en-US" sz="1900" dirty="0" smtClean="0"/>
              <a:t>“</a:t>
            </a:r>
            <a:r>
              <a:rPr lang="en-US" sz="1900" dirty="0"/>
              <a:t>I know this is supposed to be scary,” he said. “But I’m pretty confident about my ability to deal with a zombie apocalypse. I feel strangely informed about what to do in this kind of scenario.” </a:t>
            </a:r>
          </a:p>
          <a:p>
            <a:pPr marL="0" indent="0">
              <a:buNone/>
            </a:pPr>
            <a:r>
              <a:rPr lang="en-US" sz="1900" dirty="0" smtClean="0"/>
              <a:t>I </a:t>
            </a:r>
            <a:r>
              <a:rPr lang="en-US" sz="1900" dirty="0"/>
              <a:t>could not disagree. </a:t>
            </a:r>
            <a:r>
              <a:rPr lang="en-US" sz="1900" dirty="0" smtClean="0"/>
              <a:t> At </a:t>
            </a:r>
            <a:r>
              <a:rPr lang="en-US" sz="1900" dirty="0"/>
              <a:t>this point who isn’t? We all know how this goes: If you awake from a coma, and you don’t immediately see a member of the hospital staff, assume a zombie takeover has transpired during your incapacitation. Don’t travel at night and keep your drapes closed. Don’t let zombies spit on you. If you knock a zombie down, direct a second bullet into its brain stem. But above all, do not assume that the war is over, because it never is. The zombies you kill today will merely be replaced by the zombies of tomorrow. But you can do this, my friend. It’s disenchanting, but it’s not difficult. Keep your finger on the trigger. Continue the termination. Don’t stop believing. Don’t stop deleting. Return your voice mails and nod your agreements. This is the zombies’ world, and we just live in it. But we can live better.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4073" y="-27709"/>
            <a:ext cx="1143000" cy="1571625"/>
          </a:xfrm>
          <a:prstGeom prst="rect">
            <a:avLst/>
          </a:prstGeom>
        </p:spPr>
      </p:pic>
      <p:sp>
        <p:nvSpPr>
          <p:cNvPr id="5" name="TextBox 4"/>
          <p:cNvSpPr txBox="1"/>
          <p:nvPr/>
        </p:nvSpPr>
        <p:spPr>
          <a:xfrm>
            <a:off x="6477000" y="914400"/>
            <a:ext cx="1233030" cy="369332"/>
          </a:xfrm>
          <a:prstGeom prst="rect">
            <a:avLst/>
          </a:prstGeom>
          <a:noFill/>
        </p:spPr>
        <p:txBody>
          <a:bodyPr wrap="none" rtlCol="0">
            <a:spAutoFit/>
          </a:bodyPr>
          <a:lstStyle/>
          <a:p>
            <a:r>
              <a:rPr lang="en-US" b="1" dirty="0" smtClean="0"/>
              <a:t>Anecdote</a:t>
            </a:r>
            <a:endParaRPr lang="en-US" b="1" dirty="0"/>
          </a:p>
        </p:txBody>
      </p:sp>
      <p:sp>
        <p:nvSpPr>
          <p:cNvPr id="6" name="TextBox 5"/>
          <p:cNvSpPr txBox="1"/>
          <p:nvPr/>
        </p:nvSpPr>
        <p:spPr>
          <a:xfrm>
            <a:off x="6400800" y="2438400"/>
            <a:ext cx="1866217" cy="646331"/>
          </a:xfrm>
          <a:prstGeom prst="rect">
            <a:avLst/>
          </a:prstGeom>
          <a:noFill/>
        </p:spPr>
        <p:txBody>
          <a:bodyPr wrap="none" rtlCol="0">
            <a:spAutoFit/>
          </a:bodyPr>
          <a:lstStyle/>
          <a:p>
            <a:r>
              <a:rPr lang="en-US" b="1" dirty="0" smtClean="0"/>
              <a:t>Allusion to </a:t>
            </a:r>
            <a:r>
              <a:rPr lang="en-US" b="1" i="1" dirty="0" smtClean="0"/>
              <a:t>The </a:t>
            </a:r>
          </a:p>
          <a:p>
            <a:r>
              <a:rPr lang="en-US" b="1" i="1" dirty="0" smtClean="0"/>
              <a:t>Walking Dead</a:t>
            </a:r>
            <a:endParaRPr lang="en-US" b="1" dirty="0"/>
          </a:p>
        </p:txBody>
      </p:sp>
      <mc:AlternateContent xmlns:mc="http://schemas.openxmlformats.org/markup-compatibility/2006" xmlns:p14="http://schemas.microsoft.com/office/powerpoint/2010/main">
        <mc:Choice Requires="p14">
          <p:contentPart p14:bwMode="auto" r:id="rId3">
            <p14:nvContentPartPr>
              <p14:cNvPr id="7" name="Ink 6"/>
              <p14:cNvContentPartPr/>
              <p14:nvPr/>
            </p14:nvContentPartPr>
            <p14:xfrm>
              <a:off x="1115476" y="2600007"/>
              <a:ext cx="4960080" cy="41760"/>
            </p14:xfrm>
          </p:contentPart>
        </mc:Choice>
        <mc:Fallback xmlns="">
          <p:pic>
            <p:nvPicPr>
              <p:cNvPr id="7" name="Ink 6"/>
              <p:cNvPicPr/>
              <p:nvPr/>
            </p:nvPicPr>
            <p:blipFill>
              <a:blip r:embed="rId4"/>
              <a:stretch>
                <a:fillRect/>
              </a:stretch>
            </p:blipFill>
            <p:spPr>
              <a:xfrm>
                <a:off x="1072996" y="2506047"/>
                <a:ext cx="5047560" cy="2336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p14:cNvContentPartPr/>
              <p14:nvPr/>
            </p14:nvContentPartPr>
            <p14:xfrm>
              <a:off x="105676" y="2848407"/>
              <a:ext cx="5931720" cy="123480"/>
            </p14:xfrm>
          </p:contentPart>
        </mc:Choice>
        <mc:Fallback xmlns="">
          <p:pic>
            <p:nvPicPr>
              <p:cNvPr id="8" name="Ink 7"/>
              <p:cNvPicPr/>
              <p:nvPr/>
            </p:nvPicPr>
            <p:blipFill>
              <a:blip r:embed="rId6"/>
              <a:stretch>
                <a:fillRect/>
              </a:stretch>
            </p:blipFill>
            <p:spPr>
              <a:xfrm>
                <a:off x="66796" y="2763447"/>
                <a:ext cx="6020280" cy="2804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p14:cNvContentPartPr/>
              <p14:nvPr/>
            </p14:nvContentPartPr>
            <p14:xfrm>
              <a:off x="151396" y="3160527"/>
              <a:ext cx="4046400" cy="62640"/>
            </p14:xfrm>
          </p:contentPart>
        </mc:Choice>
        <mc:Fallback xmlns="">
          <p:pic>
            <p:nvPicPr>
              <p:cNvPr id="9" name="Ink 8"/>
              <p:cNvPicPr/>
              <p:nvPr/>
            </p:nvPicPr>
            <p:blipFill>
              <a:blip r:embed="rId8"/>
              <a:stretch>
                <a:fillRect/>
              </a:stretch>
            </p:blipFill>
            <p:spPr>
              <a:xfrm>
                <a:off x="116836" y="3049647"/>
                <a:ext cx="4120920" cy="27792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0" name="Ink 9"/>
              <p14:cNvContentPartPr/>
              <p14:nvPr/>
            </p14:nvContentPartPr>
            <p14:xfrm>
              <a:off x="2689396" y="4370487"/>
              <a:ext cx="3282480" cy="92520"/>
            </p14:xfrm>
          </p:contentPart>
        </mc:Choice>
        <mc:Fallback xmlns="">
          <p:pic>
            <p:nvPicPr>
              <p:cNvPr id="10" name="Ink 9"/>
              <p:cNvPicPr/>
              <p:nvPr/>
            </p:nvPicPr>
            <p:blipFill>
              <a:blip r:embed="rId10"/>
              <a:stretch>
                <a:fillRect/>
              </a:stretch>
            </p:blipFill>
            <p:spPr>
              <a:xfrm>
                <a:off x="2643676" y="4256007"/>
                <a:ext cx="3373560" cy="3038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1" name="Ink 10"/>
              <p14:cNvContentPartPr/>
              <p14:nvPr/>
            </p14:nvContentPartPr>
            <p14:xfrm>
              <a:off x="171916" y="4687647"/>
              <a:ext cx="5613120" cy="108000"/>
            </p14:xfrm>
          </p:contentPart>
        </mc:Choice>
        <mc:Fallback xmlns="">
          <p:pic>
            <p:nvPicPr>
              <p:cNvPr id="11" name="Ink 10"/>
              <p:cNvPicPr/>
              <p:nvPr/>
            </p:nvPicPr>
            <p:blipFill>
              <a:blip r:embed="rId12"/>
              <a:stretch>
                <a:fillRect/>
              </a:stretch>
            </p:blipFill>
            <p:spPr>
              <a:xfrm>
                <a:off x="133396" y="4605207"/>
                <a:ext cx="5702760" cy="30528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2" name="Ink 11"/>
              <p14:cNvContentPartPr/>
              <p14:nvPr/>
            </p14:nvContentPartPr>
            <p14:xfrm>
              <a:off x="168676" y="4970967"/>
              <a:ext cx="5874480" cy="90720"/>
            </p14:xfrm>
          </p:contentPart>
        </mc:Choice>
        <mc:Fallback xmlns="">
          <p:pic>
            <p:nvPicPr>
              <p:cNvPr id="12" name="Ink 11"/>
              <p:cNvPicPr/>
              <p:nvPr/>
            </p:nvPicPr>
            <p:blipFill>
              <a:blip r:embed="rId14"/>
              <a:stretch>
                <a:fillRect/>
              </a:stretch>
            </p:blipFill>
            <p:spPr>
              <a:xfrm>
                <a:off x="119716" y="4862247"/>
                <a:ext cx="5972400" cy="3114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3" name="Ink 12"/>
              <p14:cNvContentPartPr/>
              <p14:nvPr/>
            </p14:nvContentPartPr>
            <p14:xfrm>
              <a:off x="195316" y="5221527"/>
              <a:ext cx="5856120" cy="84600"/>
            </p14:xfrm>
          </p:contentPart>
        </mc:Choice>
        <mc:Fallback xmlns="">
          <p:pic>
            <p:nvPicPr>
              <p:cNvPr id="13" name="Ink 12"/>
              <p:cNvPicPr/>
              <p:nvPr/>
            </p:nvPicPr>
            <p:blipFill>
              <a:blip r:embed="rId16"/>
              <a:stretch>
                <a:fillRect/>
              </a:stretch>
            </p:blipFill>
            <p:spPr>
              <a:xfrm>
                <a:off x="157516" y="5112807"/>
                <a:ext cx="5943600" cy="30456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4" name="Ink 13"/>
              <p14:cNvContentPartPr/>
              <p14:nvPr/>
            </p14:nvContentPartPr>
            <p14:xfrm>
              <a:off x="189556" y="5437527"/>
              <a:ext cx="6001920" cy="112680"/>
            </p14:xfrm>
          </p:contentPart>
        </mc:Choice>
        <mc:Fallback xmlns="">
          <p:pic>
            <p:nvPicPr>
              <p:cNvPr id="14" name="Ink 13"/>
              <p:cNvPicPr/>
              <p:nvPr/>
            </p:nvPicPr>
            <p:blipFill>
              <a:blip r:embed="rId18"/>
              <a:stretch>
                <a:fillRect/>
              </a:stretch>
            </p:blipFill>
            <p:spPr>
              <a:xfrm>
                <a:off x="136636" y="5323047"/>
                <a:ext cx="6102000" cy="33228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5" name="Ink 14"/>
              <p14:cNvContentPartPr/>
              <p14:nvPr/>
            </p14:nvContentPartPr>
            <p14:xfrm>
              <a:off x="193876" y="5675127"/>
              <a:ext cx="691920" cy="129600"/>
            </p14:xfrm>
          </p:contentPart>
        </mc:Choice>
        <mc:Fallback xmlns="">
          <p:pic>
            <p:nvPicPr>
              <p:cNvPr id="15" name="Ink 14"/>
              <p:cNvPicPr/>
              <p:nvPr/>
            </p:nvPicPr>
            <p:blipFill>
              <a:blip r:embed="rId20"/>
              <a:stretch>
                <a:fillRect/>
              </a:stretch>
            </p:blipFill>
            <p:spPr>
              <a:xfrm>
                <a:off x="143476" y="5596647"/>
                <a:ext cx="755280" cy="30852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6" name="Ink 15"/>
              <p14:cNvContentPartPr/>
              <p14:nvPr/>
            </p14:nvContentPartPr>
            <p14:xfrm>
              <a:off x="6006076" y="5238087"/>
              <a:ext cx="422280" cy="33480"/>
            </p14:xfrm>
          </p:contentPart>
        </mc:Choice>
        <mc:Fallback xmlns="">
          <p:pic>
            <p:nvPicPr>
              <p:cNvPr id="16" name="Ink 15"/>
              <p:cNvPicPr/>
              <p:nvPr/>
            </p:nvPicPr>
            <p:blipFill>
              <a:blip r:embed="rId22"/>
              <a:stretch>
                <a:fillRect/>
              </a:stretch>
            </p:blipFill>
            <p:spPr>
              <a:xfrm>
                <a:off x="5957476" y="5128287"/>
                <a:ext cx="525960" cy="235440"/>
              </a:xfrm>
              <a:prstGeom prst="rect">
                <a:avLst/>
              </a:prstGeom>
            </p:spPr>
          </p:pic>
        </mc:Fallback>
      </mc:AlternateContent>
      <p:sp>
        <p:nvSpPr>
          <p:cNvPr id="17" name="TextBox 16"/>
          <p:cNvSpPr txBox="1"/>
          <p:nvPr/>
        </p:nvSpPr>
        <p:spPr>
          <a:xfrm>
            <a:off x="6477000" y="4370487"/>
            <a:ext cx="2656689" cy="1200329"/>
          </a:xfrm>
          <a:prstGeom prst="rect">
            <a:avLst/>
          </a:prstGeom>
          <a:noFill/>
        </p:spPr>
        <p:txBody>
          <a:bodyPr wrap="none" rtlCol="0">
            <a:spAutoFit/>
          </a:bodyPr>
          <a:lstStyle/>
          <a:p>
            <a:r>
              <a:rPr lang="en-US" b="1" dirty="0" smtClean="0"/>
              <a:t>Exhortation: </a:t>
            </a:r>
          </a:p>
          <a:p>
            <a:r>
              <a:rPr lang="en-US" b="1" dirty="0" smtClean="0"/>
              <a:t>A kind of claim of </a:t>
            </a:r>
          </a:p>
          <a:p>
            <a:r>
              <a:rPr lang="en-US" b="1" dirty="0" smtClean="0"/>
              <a:t>policy—keep going in</a:t>
            </a:r>
          </a:p>
          <a:p>
            <a:r>
              <a:rPr lang="en-US" b="1" dirty="0"/>
              <a:t>t</a:t>
            </a:r>
            <a:r>
              <a:rPr lang="en-US" b="1" dirty="0" smtClean="0"/>
              <a:t>he midst of monotony</a:t>
            </a:r>
            <a:endParaRPr lang="en-US" b="1" dirty="0"/>
          </a:p>
        </p:txBody>
      </p:sp>
      <mc:AlternateContent xmlns:mc="http://schemas.openxmlformats.org/markup-compatibility/2006" xmlns:p14="http://schemas.microsoft.com/office/powerpoint/2010/main">
        <mc:Choice Requires="p14">
          <p:contentPart p14:bwMode="auto" r:id="rId23">
            <p14:nvContentPartPr>
              <p14:cNvPr id="20" name="Ink 19"/>
              <p14:cNvContentPartPr/>
              <p14:nvPr/>
            </p14:nvContentPartPr>
            <p14:xfrm>
              <a:off x="7018396" y="1353327"/>
              <a:ext cx="217080" cy="954000"/>
            </p14:xfrm>
          </p:contentPart>
        </mc:Choice>
        <mc:Fallback xmlns="">
          <p:pic>
            <p:nvPicPr>
              <p:cNvPr id="20" name="Ink 19"/>
              <p:cNvPicPr/>
              <p:nvPr/>
            </p:nvPicPr>
            <p:blipFill>
              <a:blip r:embed="rId24"/>
              <a:stretch>
                <a:fillRect/>
              </a:stretch>
            </p:blipFill>
            <p:spPr>
              <a:xfrm>
                <a:off x="7009396" y="1345407"/>
                <a:ext cx="228240" cy="969840"/>
              </a:xfrm>
              <a:prstGeom prst="rect">
                <a:avLst/>
              </a:prstGeom>
            </p:spPr>
          </p:pic>
        </mc:Fallback>
      </mc:AlternateContent>
      <mc:AlternateContent xmlns:mc="http://schemas.openxmlformats.org/markup-compatibility/2006" xmlns:p14="http://schemas.microsoft.com/office/powerpoint/2010/main">
        <mc:Choice Requires="p14">
          <p:contentPart p14:bwMode="auto" r:id="rId25">
            <p14:nvContentPartPr>
              <p14:cNvPr id="21" name="Ink 20"/>
              <p14:cNvContentPartPr/>
              <p14:nvPr/>
            </p14:nvContentPartPr>
            <p14:xfrm>
              <a:off x="7079596" y="3086367"/>
              <a:ext cx="291600" cy="1273680"/>
            </p14:xfrm>
          </p:contentPart>
        </mc:Choice>
        <mc:Fallback xmlns="">
          <p:pic>
            <p:nvPicPr>
              <p:cNvPr id="21" name="Ink 20"/>
              <p:cNvPicPr/>
              <p:nvPr/>
            </p:nvPicPr>
            <p:blipFill>
              <a:blip r:embed="rId26"/>
              <a:stretch>
                <a:fillRect/>
              </a:stretch>
            </p:blipFill>
            <p:spPr>
              <a:xfrm>
                <a:off x="7069876" y="3078087"/>
                <a:ext cx="309960" cy="1291680"/>
              </a:xfrm>
              <a:prstGeom prst="rect">
                <a:avLst/>
              </a:prstGeom>
            </p:spPr>
          </p:pic>
        </mc:Fallback>
      </mc:AlternateContent>
    </p:spTree>
    <p:extLst>
      <p:ext uri="{BB962C8B-B14F-4D97-AF65-F5344CB8AC3E}">
        <p14:creationId xmlns:p14="http://schemas.microsoft.com/office/powerpoint/2010/main" val="37758348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Schemas / Scripts</a:t>
            </a:r>
            <a:endParaRPr lang="en-US" dirty="0"/>
          </a:p>
        </p:txBody>
      </p:sp>
      <p:sp>
        <p:nvSpPr>
          <p:cNvPr id="3" name="Content Placeholder 2"/>
          <p:cNvSpPr>
            <a:spLocks noGrp="1"/>
          </p:cNvSpPr>
          <p:nvPr>
            <p:ph sz="quarter" idx="1"/>
          </p:nvPr>
        </p:nvSpPr>
        <p:spPr>
          <a:xfrm>
            <a:off x="0" y="1219200"/>
            <a:ext cx="9144000" cy="5410200"/>
          </a:xfrm>
        </p:spPr>
        <p:txBody>
          <a:bodyPr>
            <a:normAutofit lnSpcReduction="10000"/>
          </a:bodyPr>
          <a:lstStyle/>
          <a:p>
            <a:r>
              <a:rPr lang="en-US" dirty="0" smtClean="0"/>
              <a:t>A </a:t>
            </a:r>
            <a:r>
              <a:rPr lang="en-US" b="1" dirty="0" smtClean="0"/>
              <a:t>schema </a:t>
            </a:r>
            <a:r>
              <a:rPr lang="en-US" dirty="0" smtClean="0"/>
              <a:t>is a well-organized structure of cognition about some social entity such as a person, group, role, or event (Michener, </a:t>
            </a:r>
            <a:r>
              <a:rPr lang="en-US" dirty="0" err="1" smtClean="0"/>
              <a:t>DeLamater</a:t>
            </a:r>
            <a:r>
              <a:rPr lang="en-US" dirty="0" smtClean="0"/>
              <a:t> and Myers: 2004) </a:t>
            </a:r>
          </a:p>
          <a:p>
            <a:pPr lvl="1"/>
            <a:r>
              <a:rPr lang="en-US" b="1" dirty="0" smtClean="0"/>
              <a:t>Person</a:t>
            </a:r>
            <a:r>
              <a:rPr lang="en-US" dirty="0" smtClean="0"/>
              <a:t> Schema: Personalities of others</a:t>
            </a:r>
          </a:p>
          <a:p>
            <a:pPr lvl="1"/>
            <a:r>
              <a:rPr lang="en-US" b="1" dirty="0" smtClean="0"/>
              <a:t>Self-Schema</a:t>
            </a:r>
            <a:r>
              <a:rPr lang="en-US" dirty="0" smtClean="0"/>
              <a:t>:  Structures that organize our conception of our own qualities and characteristics</a:t>
            </a:r>
          </a:p>
          <a:p>
            <a:pPr lvl="1"/>
            <a:r>
              <a:rPr lang="en-US" b="1" dirty="0" smtClean="0"/>
              <a:t>Role</a:t>
            </a:r>
            <a:r>
              <a:rPr lang="en-US" dirty="0" smtClean="0"/>
              <a:t> Schema: Indicate which attributes and behaviors are typical of persons occupying a particular role in a group.</a:t>
            </a:r>
          </a:p>
          <a:p>
            <a:pPr lvl="1"/>
            <a:r>
              <a:rPr lang="en-US" b="1" dirty="0" smtClean="0"/>
              <a:t>Event</a:t>
            </a:r>
            <a:r>
              <a:rPr lang="en-US" dirty="0" smtClean="0"/>
              <a:t> Schema </a:t>
            </a:r>
            <a:r>
              <a:rPr lang="en-US" b="1" dirty="0" smtClean="0"/>
              <a:t>(a script):</a:t>
            </a:r>
            <a:r>
              <a:rPr lang="en-US" dirty="0" smtClean="0"/>
              <a:t> Schemas about important, recurring social events</a:t>
            </a:r>
          </a:p>
          <a:p>
            <a:pPr lvl="1"/>
            <a:r>
              <a:rPr lang="en-US" b="1" dirty="0" smtClean="0"/>
              <a:t>Group</a:t>
            </a:r>
            <a:r>
              <a:rPr lang="en-US" dirty="0" smtClean="0"/>
              <a:t> Schemas: A fixed set of characteristics for </a:t>
            </a:r>
            <a:r>
              <a:rPr lang="en-US" dirty="0" smtClean="0"/>
              <a:t>groups</a:t>
            </a:r>
          </a:p>
          <a:p>
            <a:pPr marL="274320" lvl="1" indent="0">
              <a:buNone/>
            </a:pPr>
            <a:r>
              <a:rPr lang="en-US" dirty="0" smtClean="0"/>
              <a:t>(</a:t>
            </a:r>
            <a:r>
              <a:rPr lang="en-US" dirty="0" err="1" smtClean="0"/>
              <a:t>Collett</a:t>
            </a:r>
            <a:r>
              <a:rPr lang="en-US" dirty="0" smtClean="0"/>
              <a:t>)</a:t>
            </a:r>
            <a:endParaRPr lang="en-US" dirty="0" smtClean="0"/>
          </a:p>
          <a:p>
            <a:pPr marL="274320" lvl="1" indent="0">
              <a:buNone/>
            </a:pPr>
            <a:endParaRPr lang="en-US" dirty="0" smtClean="0"/>
          </a:p>
          <a:p>
            <a:pPr marL="274320" lvl="1" indent="0" algn="ctr">
              <a:buNone/>
            </a:pPr>
            <a:r>
              <a:rPr lang="en-US" dirty="0" err="1" smtClean="0"/>
              <a:t>Klosterman</a:t>
            </a:r>
            <a:r>
              <a:rPr lang="en-US" dirty="0" smtClean="0"/>
              <a:t>—A Zombie Schema?</a:t>
            </a:r>
          </a:p>
        </p:txBody>
      </p:sp>
    </p:spTree>
    <p:extLst>
      <p:ext uri="{BB962C8B-B14F-4D97-AF65-F5344CB8AC3E}">
        <p14:creationId xmlns:p14="http://schemas.microsoft.com/office/powerpoint/2010/main" val="22026093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502</TotalTime>
  <Words>1789</Words>
  <Application>Microsoft Office PowerPoint</Application>
  <PresentationFormat>On-screen Show (4:3)</PresentationFormat>
  <Paragraphs>150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Origin</vt:lpstr>
      <vt:lpstr>Opening Exercise</vt:lpstr>
      <vt:lpstr>PowerPoint Presentation</vt:lpstr>
      <vt:lpstr>Goals for this presentation / Central Questions</vt:lpstr>
      <vt:lpstr>Schedule for Presentation</vt:lpstr>
      <vt:lpstr>Klosterman, “My Zombie, Myself”</vt:lpstr>
      <vt:lpstr>Klosterman, “My Zombie, Myself”</vt:lpstr>
      <vt:lpstr>Klosterman, “My Zombie, Myself”</vt:lpstr>
      <vt:lpstr>Klosterman, “My Zombie, Myself”</vt:lpstr>
      <vt:lpstr>Schemas / Scripts</vt:lpstr>
      <vt:lpstr>Types of sentences</vt:lpstr>
      <vt:lpstr>World War Z / Mary Jo Miller: Track the primary sentence and noun type</vt:lpstr>
      <vt:lpstr>Concrete / Abstract</vt:lpstr>
      <vt:lpstr>Maslow’s Hierarchy of Needs</vt:lpstr>
      <vt:lpstr>Mary Jo Miller, World War Z last paragraph on 67</vt:lpstr>
      <vt:lpstr>Shaun of the Dead (2004)</vt:lpstr>
      <vt:lpstr>Shaun of the Dead / Monotony</vt:lpstr>
      <vt:lpstr>Shaun of the Dead / Monotony</vt:lpstr>
      <vt:lpstr>Revision: My Daily Zombie Apocalypse</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Eble, Eric (Faculty)</dc:creator>
  <cp:lastModifiedBy>Eble, Eric (Faculty)</cp:lastModifiedBy>
  <cp:revision>34</cp:revision>
  <dcterms:created xsi:type="dcterms:W3CDTF">2014-01-22T01:37:51Z</dcterms:created>
  <dcterms:modified xsi:type="dcterms:W3CDTF">2014-01-27T17:36:37Z</dcterms:modified>
</cp:coreProperties>
</file>