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2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7DD4-320E-46CA-AB80-CB89F1F7452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F7E6-8A4D-4A16-9AD1-72B02D052A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7DD4-320E-46CA-AB80-CB89F1F7452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F7E6-8A4D-4A16-9AD1-72B02D052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7DD4-320E-46CA-AB80-CB89F1F7452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F7E6-8A4D-4A16-9AD1-72B02D052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7DD4-320E-46CA-AB80-CB89F1F7452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F7E6-8A4D-4A16-9AD1-72B02D052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7DD4-320E-46CA-AB80-CB89F1F7452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F7E6-8A4D-4A16-9AD1-72B02D052A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7DD4-320E-46CA-AB80-CB89F1F7452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F7E6-8A4D-4A16-9AD1-72B02D052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7DD4-320E-46CA-AB80-CB89F1F7452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F7E6-8A4D-4A16-9AD1-72B02D052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7DD4-320E-46CA-AB80-CB89F1F7452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71F7E6-8A4D-4A16-9AD1-72B02D052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7DD4-320E-46CA-AB80-CB89F1F7452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F7E6-8A4D-4A16-9AD1-72B02D052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7DD4-320E-46CA-AB80-CB89F1F7452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71F7E6-8A4D-4A16-9AD1-72B02D052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6F07DD4-320E-46CA-AB80-CB89F1F7452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F7E6-8A4D-4A16-9AD1-72B02D052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F07DD4-320E-46CA-AB80-CB89F1F7452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71F7E6-8A4D-4A16-9AD1-72B02D052AF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freedictionary.com/propagand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nglishrussia.com/2006/09/20/soviet-propaganda-against-usa-posters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designer-daily.com/10-amazing-cold-war-propaganda-posters-2901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nion.com/articles/how-russia-is-preparing-for-the-winter-olympics,35097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theonion.com/articles/russian-man-recalls-oppressive-days-under-communis,33492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0"/>
            <a:ext cx="555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4800600"/>
            <a:ext cx="7772400" cy="121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Eras Bold ITC" panose="020B0907030504020204" pitchFamily="34" charset="0"/>
                <a:cs typeface="Adobe Arabic" pitchFamily="18" charset="-78"/>
              </a:rPr>
              <a:t>One for the Motherland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Eras Bold ITC" panose="020B0907030504020204" pitchFamily="34" charset="0"/>
              <a:cs typeface="Adobe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125" y="60198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tx1">
                      <a:lumMod val="75000"/>
                      <a:lumOff val="25000"/>
                    </a:schemeClr>
                  </a:glow>
                </a:effectLst>
                <a:latin typeface="Eras Medium ITC" panose="020B0602030504020804" pitchFamily="34" charset="0"/>
              </a:rPr>
              <a:t>Danny &amp; Evan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tx1">
                    <a:lumMod val="75000"/>
                    <a:lumOff val="25000"/>
                  </a:schemeClr>
                </a:glow>
              </a:effectLst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The USA</a:t>
            </a:r>
            <a:endParaRPr lang="en-US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Eras Medium ITC" panose="020B0602030504020804" pitchFamily="34" charset="0"/>
              </a:rPr>
              <a:t>Stressed individualism</a:t>
            </a:r>
          </a:p>
          <a:p>
            <a:r>
              <a:rPr lang="en-US" dirty="0" smtClean="0">
                <a:latin typeface="Eras Medium ITC" panose="020B0602030504020804" pitchFamily="34" charset="0"/>
              </a:rPr>
              <a:t>Democratic Republic</a:t>
            </a: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Capitalist</a:t>
            </a:r>
          </a:p>
          <a:p>
            <a:r>
              <a:rPr lang="en-US" dirty="0" smtClean="0">
                <a:latin typeface="Eras Medium ITC" panose="020B0602030504020804" pitchFamily="34" charset="0"/>
              </a:rPr>
              <a:t>Strong economy</a:t>
            </a:r>
            <a:endParaRPr lang="en-US" dirty="0">
              <a:latin typeface="Eras Medium ITC" panose="020B0602030504020804" pitchFamily="34" charset="0"/>
            </a:endParaRPr>
          </a:p>
        </p:txBody>
      </p:sp>
      <p:pic>
        <p:nvPicPr>
          <p:cNvPr id="3074" name="Picture 2" descr="http://www.evssar.org/images/usa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08755"/>
            <a:ext cx="4876800" cy="326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Propaganda</a:t>
            </a:r>
            <a:endParaRPr lang="en-US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Eras Medium ITC" panose="020B0602030504020804" pitchFamily="34" charset="0"/>
              </a:rPr>
              <a:t>N. The </a:t>
            </a:r>
            <a:r>
              <a:rPr lang="en-US" dirty="0">
                <a:latin typeface="Eras Medium ITC" panose="020B0602030504020804" pitchFamily="34" charset="0"/>
              </a:rPr>
              <a:t>systematic propagation of a doctrine or cause or of information reflecting the views and interests of those advocating such a doctrine or cause</a:t>
            </a:r>
            <a:r>
              <a:rPr lang="en-US" dirty="0" smtClean="0">
                <a:latin typeface="Eras Medium ITC" panose="020B0602030504020804" pitchFamily="34" charset="0"/>
              </a:rPr>
              <a:t>.</a:t>
            </a:r>
          </a:p>
          <a:p>
            <a:pPr lvl="1"/>
            <a:r>
              <a:rPr lang="en-US" dirty="0">
                <a:latin typeface="Eras Medium ITC" panose="020B0602030504020804" pitchFamily="34" charset="0"/>
                <a:hlinkClick r:id="rId2"/>
              </a:rPr>
              <a:t>http://</a:t>
            </a:r>
            <a:r>
              <a:rPr lang="en-US" dirty="0" smtClean="0">
                <a:latin typeface="Eras Medium ITC" panose="020B0602030504020804" pitchFamily="34" charset="0"/>
                <a:hlinkClick r:id="rId2"/>
              </a:rPr>
              <a:t>www.thefreedictionary.com/propaganda</a:t>
            </a:r>
            <a:r>
              <a:rPr lang="en-US" dirty="0" smtClean="0">
                <a:latin typeface="Eras Medium ITC" panose="020B0602030504020804" pitchFamily="34" charset="0"/>
              </a:rPr>
              <a:t> </a:t>
            </a:r>
            <a:endParaRPr lang="en-US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447800" y="5334000"/>
            <a:ext cx="6496435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Eras Medium ITC" panose="020B0602030504020804" pitchFamily="34" charset="0"/>
              </a:rPr>
              <a:t>Uncle Sam </a:t>
            </a:r>
            <a:r>
              <a:rPr lang="en-US" dirty="0" smtClean="0">
                <a:latin typeface="Eras Medium ITC" panose="020B0602030504020804" pitchFamily="34" charset="0"/>
              </a:rPr>
              <a:t>in a ring </a:t>
            </a:r>
            <a:r>
              <a:rPr lang="en-US" dirty="0">
                <a:latin typeface="Eras Medium ITC" panose="020B0602030504020804" pitchFamily="34" charset="0"/>
              </a:rPr>
              <a:t>of nuclear bomb </a:t>
            </a:r>
            <a:r>
              <a:rPr lang="en-US" dirty="0" smtClean="0">
                <a:latin typeface="Eras Medium ITC" panose="020B0602030504020804" pitchFamily="34" charset="0"/>
              </a:rPr>
              <a:t>switches; </a:t>
            </a:r>
            <a:r>
              <a:rPr lang="en-US" dirty="0">
                <a:latin typeface="Eras Medium ITC" panose="020B0602030504020804" pitchFamily="34" charset="0"/>
              </a:rPr>
              <a:t>loudspeaker </a:t>
            </a:r>
            <a:r>
              <a:rPr lang="en-US" dirty="0" smtClean="0">
                <a:latin typeface="Eras Medium ITC" panose="020B0602030504020804" pitchFamily="34" charset="0"/>
              </a:rPr>
              <a:t>says “Soviet </a:t>
            </a:r>
            <a:r>
              <a:rPr lang="en-US" dirty="0">
                <a:latin typeface="Eras Medium ITC" panose="020B0602030504020804" pitchFamily="34" charset="0"/>
              </a:rPr>
              <a:t>Union offers to stop nuclear weapon tests</a:t>
            </a:r>
            <a:r>
              <a:rPr lang="en-US" dirty="0" smtClean="0">
                <a:latin typeface="Eras Medium ITC" panose="020B0602030504020804" pitchFamily="34" charset="0"/>
              </a:rPr>
              <a:t>”.</a:t>
            </a:r>
            <a:endParaRPr lang="en-US" dirty="0">
              <a:latin typeface="Eras Medium ITC" panose="020B0602030504020804" pitchFamily="34" charset="0"/>
            </a:endParaRPr>
          </a:p>
        </p:txBody>
      </p:sp>
      <p:pic>
        <p:nvPicPr>
          <p:cNvPr id="4" name="Picture 3" descr="anti usa soviet russia poste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496435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9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5322973"/>
            <a:ext cx="4038600" cy="12782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Eras Medium ITC" panose="020B0602030504020804" pitchFamily="34" charset="0"/>
              </a:rPr>
              <a:t>In Soviet Russia, schools open. In America, schools close.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http://englishrussia.com/2006/09/20/soviet-propaganda-against-usa-posters/</a:t>
            </a:r>
            <a:r>
              <a:rPr lang="en-US" dirty="0"/>
              <a:t> </a:t>
            </a:r>
            <a:endParaRPr lang="en-US" dirty="0">
              <a:latin typeface="Eras Medium ITC" panose="020B0602030504020804" pitchFamily="34" charset="0"/>
            </a:endParaRPr>
          </a:p>
        </p:txBody>
      </p:sp>
      <p:pic>
        <p:nvPicPr>
          <p:cNvPr id="5" name="Picture 4" descr="anti usa soviet russia poster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114800" cy="6144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5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24400" y="5131643"/>
            <a:ext cx="4038600" cy="129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Eras Medium ITC" panose="020B0602030504020804" pitchFamily="34" charset="0"/>
              </a:rPr>
              <a:t>By </a:t>
            </a:r>
            <a:r>
              <a:rPr lang="en-US" dirty="0">
                <a:latin typeface="Eras Medium ITC" panose="020B0602030504020804" pitchFamily="34" charset="0"/>
              </a:rPr>
              <a:t>French </a:t>
            </a:r>
            <a:r>
              <a:rPr lang="en-US" dirty="0" smtClean="0">
                <a:latin typeface="Eras Medium ITC" panose="020B0602030504020804" pitchFamily="34" charset="0"/>
              </a:rPr>
              <a:t>Anti-Communist </a:t>
            </a:r>
            <a:r>
              <a:rPr lang="en-US" dirty="0">
                <a:latin typeface="Eras Medium ITC" panose="020B0602030504020804" pitchFamily="34" charset="0"/>
              </a:rPr>
              <a:t>group: Stalin holding peace sign in one hand with a weapon in the </a:t>
            </a:r>
            <a:r>
              <a:rPr lang="en-US" dirty="0" smtClean="0">
                <a:latin typeface="Eras Medium ITC" panose="020B0602030504020804" pitchFamily="34" charset="0"/>
              </a:rPr>
              <a:t>other. </a:t>
            </a:r>
            <a:endParaRPr lang="en-US" dirty="0">
              <a:latin typeface="Eras Medium ITC" panose="020B0602030504020804" pitchFamily="34" charset="0"/>
            </a:endParaRPr>
          </a:p>
        </p:txBody>
      </p:sp>
      <p:pic>
        <p:nvPicPr>
          <p:cNvPr id="5" name="Picture 4" descr="jo jo the dov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" y="462488"/>
            <a:ext cx="4284980" cy="5964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9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24400" y="4660581"/>
            <a:ext cx="4038600" cy="1905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Eras Medium ITC" panose="020B0602030504020804" pitchFamily="34" charset="0"/>
              </a:rPr>
              <a:t>1960 British poster implying Soviet spies were </a:t>
            </a:r>
            <a:r>
              <a:rPr lang="en-US" dirty="0" smtClean="0">
                <a:latin typeface="Eras Medium ITC" panose="020B0602030504020804" pitchFamily="34" charset="0"/>
              </a:rPr>
              <a:t>lurking.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http://www.designer-daily.com/10-amazing-cold-war-propaganda-posters-2901</a:t>
            </a:r>
            <a:r>
              <a:rPr lang="en-US" dirty="0"/>
              <a:t> </a:t>
            </a:r>
            <a:endParaRPr lang="en-US" dirty="0">
              <a:latin typeface="Eras Medium ITC" panose="020B0602030504020804" pitchFamily="34" charset="0"/>
            </a:endParaRPr>
          </a:p>
        </p:txBody>
      </p:sp>
      <p:pic>
        <p:nvPicPr>
          <p:cNvPr id="5" name="Picture 4" descr="dont brag about jo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" y="292416"/>
            <a:ext cx="4284980" cy="6273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81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Drift: US v. USSR</a:t>
            </a:r>
            <a:endParaRPr lang="en-US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Reagan </a:t>
            </a:r>
            <a:r>
              <a:rPr lang="en-US" dirty="0">
                <a:solidFill>
                  <a:schemeClr val="bg1"/>
                </a:solidFill>
                <a:latin typeface="Eras Medium ITC" panose="020B0602030504020804" pitchFamily="34" charset="0"/>
              </a:rPr>
              <a:t>increased military spending from $150 billion to $300 billion a year during his 8 year term by feeding on the fears people had over the possibility that the Soviets would attack. Had to make people believe the threat was real. </a:t>
            </a:r>
          </a:p>
          <a:p>
            <a:endParaRPr lang="en-US" dirty="0"/>
          </a:p>
        </p:txBody>
      </p:sp>
      <p:pic>
        <p:nvPicPr>
          <p:cNvPr id="7170" name="Picture 2" descr="http://reviews.libraryjournal.com/wp-content/uploads/2012/03/drif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296757" cy="49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Satire</a:t>
            </a:r>
            <a:endParaRPr lang="en-US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1"/>
            <a:ext cx="40386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Eras Medium ITC" panose="020B0602030504020804" pitchFamily="34" charset="0"/>
              </a:rPr>
              <a:t>James Bond</a:t>
            </a: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Rosa </a:t>
            </a:r>
            <a:r>
              <a:rPr lang="en-US" dirty="0" err="1" smtClean="0">
                <a:latin typeface="Eras Medium ITC" panose="020B0602030504020804" pitchFamily="34" charset="0"/>
              </a:rPr>
              <a:t>Klebb</a:t>
            </a:r>
            <a:endParaRPr lang="en-US" dirty="0" smtClean="0">
              <a:latin typeface="Eras Medium ITC" panose="020B0602030504020804" pitchFamily="34" charset="0"/>
            </a:endParaRP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Kamal Khan</a:t>
            </a: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General </a:t>
            </a:r>
            <a:r>
              <a:rPr lang="en-US" dirty="0" err="1" smtClean="0">
                <a:latin typeface="Eras Medium ITC" panose="020B0602030504020804" pitchFamily="34" charset="0"/>
              </a:rPr>
              <a:t>Orlov</a:t>
            </a:r>
            <a:endParaRPr lang="en-US" dirty="0" smtClean="0">
              <a:latin typeface="Eras Medium ITC" panose="020B0602030504020804" pitchFamily="34" charset="0"/>
            </a:endParaRPr>
          </a:p>
          <a:p>
            <a:pPr lvl="1"/>
            <a:r>
              <a:rPr lang="en-US" dirty="0" err="1" smtClean="0">
                <a:latin typeface="Eras Medium ITC" panose="020B0602030504020804" pitchFamily="34" charset="0"/>
              </a:rPr>
              <a:t>Georgi</a:t>
            </a:r>
            <a:r>
              <a:rPr lang="en-US" dirty="0" smtClean="0"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atin typeface="Eras Medium ITC" panose="020B0602030504020804" pitchFamily="34" charset="0"/>
              </a:rPr>
              <a:t>Koskov</a:t>
            </a:r>
            <a:endParaRPr lang="en-US" dirty="0" smtClean="0">
              <a:latin typeface="Eras Medium ITC" panose="020B0602030504020804" pitchFamily="34" charset="0"/>
            </a:endParaRP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Alec Trevelyan</a:t>
            </a: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Xenia </a:t>
            </a:r>
            <a:r>
              <a:rPr lang="en-US" dirty="0" err="1" smtClean="0">
                <a:latin typeface="Eras Medium ITC" panose="020B0602030504020804" pitchFamily="34" charset="0"/>
              </a:rPr>
              <a:t>Onatopp</a:t>
            </a:r>
            <a:endParaRPr lang="en-US" dirty="0">
              <a:latin typeface="Eras Medium ITC" panose="020B0602030504020804" pitchFamily="34" charset="0"/>
            </a:endParaRPr>
          </a:p>
        </p:txBody>
      </p:sp>
      <p:pic>
        <p:nvPicPr>
          <p:cNvPr id="5122" name="Picture 2" descr="http://mimg.ugo.com/200811/15538/xenia-onato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6671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ondmovies.com/villains/kle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767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2.bp.blogspot.com/-DvZ_LgT65zc/UI_LX6M8RqI/AAAAAAAAJMo/OFckQZLNx9c/s1600/280px-Orlov_Profi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291130"/>
            <a:ext cx="2667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tatic3.wikia.nocookie.net/__cb20130507235625/jamesbond/images/7/76/Alec_Trevelyan_%28Sean_Bean%29_-_Profi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4162425"/>
            <a:ext cx="2419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mi6-hq.com/images/stills/tld_s_24_28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1"/>
          <a:stretch/>
        </p:blipFill>
        <p:spPr bwMode="auto">
          <a:xfrm>
            <a:off x="4460643" y="1776905"/>
            <a:ext cx="1721082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://0.tqn.com/h/divorcesupport/1/H/3/2/-/-/Vladimir_Putin_Shirtle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r="5937"/>
          <a:stretch/>
        </p:blipFill>
        <p:spPr bwMode="auto">
          <a:xfrm>
            <a:off x="4493172" y="4343401"/>
            <a:ext cx="246888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Satire</a:t>
            </a:r>
            <a:endParaRPr lang="en-US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Eras Medium ITC" panose="020B0602030504020804" pitchFamily="34" charset="0"/>
              </a:rPr>
              <a:t>Dr. Strangelove, or How I Learned to Stop Worrying and Love the Bomb</a:t>
            </a:r>
          </a:p>
          <a:p>
            <a:r>
              <a:rPr lang="en-US" dirty="0">
                <a:latin typeface="Eras Medium ITC" panose="020B0602030504020804" pitchFamily="34" charset="0"/>
                <a:hlinkClick r:id="rId3"/>
              </a:rPr>
              <a:t>http://www.theonion.com/articles/how-russia-is-preparing-for-the-winter-olympics,35097</a:t>
            </a:r>
            <a:r>
              <a:rPr lang="en-US" dirty="0" smtClean="0">
                <a:latin typeface="Eras Medium ITC" panose="020B0602030504020804" pitchFamily="34" charset="0"/>
                <a:hlinkClick r:id="rId3"/>
              </a:rPr>
              <a:t>/</a:t>
            </a:r>
            <a:endParaRPr lang="en-US" dirty="0" smtClean="0">
              <a:latin typeface="Eras Medium ITC" panose="020B0602030504020804" pitchFamily="34" charset="0"/>
            </a:endParaRPr>
          </a:p>
          <a:p>
            <a:r>
              <a:rPr lang="en-US" u="sng" dirty="0">
                <a:latin typeface="Eras Medium ITC" panose="020B0602030504020804" pitchFamily="34" charset="0"/>
                <a:hlinkClick r:id="rId4"/>
              </a:rPr>
              <a:t>http://www.theonion.com/articles/russian-man-recalls-oppressive-days-under-communis,33492/</a:t>
            </a:r>
            <a:endParaRPr lang="en-US" dirty="0">
              <a:latin typeface="Eras Medium ITC" panose="020B0602030504020804" pitchFamily="34" charset="0"/>
            </a:endParaRPr>
          </a:p>
        </p:txBody>
      </p:sp>
      <p:pic>
        <p:nvPicPr>
          <p:cNvPr id="6146" name="Picture 2" descr="http://aswedetalksmovies.files.wordpress.com/2012/12/drstrangelo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errilli_E14\Downloads\photo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62" y="4343401"/>
            <a:ext cx="1599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World War Z</a:t>
            </a:r>
            <a:endParaRPr lang="en-US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Eras Medium ITC" panose="020B0602030504020804" pitchFamily="34" charset="0"/>
              </a:rPr>
              <a:t>Father Sergei </a:t>
            </a:r>
            <a:r>
              <a:rPr lang="en-US" dirty="0" err="1" smtClean="0">
                <a:latin typeface="Eras Medium ITC" panose="020B0602030504020804" pitchFamily="34" charset="0"/>
              </a:rPr>
              <a:t>Ryzhkov</a:t>
            </a:r>
            <a:r>
              <a:rPr lang="en-US" dirty="0" smtClean="0">
                <a:latin typeface="Eras Medium ITC" panose="020B0602030504020804" pitchFamily="34" charset="0"/>
              </a:rPr>
              <a:t> (pg</a:t>
            </a:r>
            <a:r>
              <a:rPr lang="en-US" dirty="0">
                <a:latin typeface="Eras Medium ITC" panose="020B0602030504020804" pitchFamily="34" charset="0"/>
              </a:rPr>
              <a:t>.</a:t>
            </a:r>
            <a:r>
              <a:rPr lang="en-US" dirty="0" smtClean="0">
                <a:latin typeface="Eras Medium ITC" panose="020B0602030504020804" pitchFamily="34" charset="0"/>
              </a:rPr>
              <a:t> 292)</a:t>
            </a:r>
          </a:p>
          <a:p>
            <a:pPr lvl="1"/>
            <a:r>
              <a:rPr lang="en-US" dirty="0">
                <a:latin typeface="Eras Medium ITC" panose="020B0602030504020804" pitchFamily="34" charset="0"/>
              </a:rPr>
              <a:t>Faulty guns, reckless strategy. </a:t>
            </a:r>
            <a:endParaRPr lang="en-US" dirty="0" smtClean="0">
              <a:latin typeface="Eras Medium ITC" panose="020B0602030504020804" pitchFamily="34" charset="0"/>
            </a:endParaRP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Having </a:t>
            </a:r>
            <a:r>
              <a:rPr lang="en-US" dirty="0">
                <a:latin typeface="Eras Medium ITC" panose="020B0602030504020804" pitchFamily="34" charset="0"/>
              </a:rPr>
              <a:t>to kill infected soldiers. He started the tradition of having chaplains kill the infected. </a:t>
            </a:r>
            <a:endParaRPr lang="en-US" dirty="0" smtClean="0">
              <a:latin typeface="Eras Medium ITC" panose="020B0602030504020804" pitchFamily="34" charset="0"/>
            </a:endParaRP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First </a:t>
            </a:r>
            <a:r>
              <a:rPr lang="en-US" dirty="0">
                <a:latin typeface="Eras Medium ITC" panose="020B0602030504020804" pitchFamily="34" charset="0"/>
              </a:rPr>
              <a:t>step to religious fervor across nation known as Final Purification. </a:t>
            </a:r>
            <a:endParaRPr lang="en-US" dirty="0" smtClean="0">
              <a:latin typeface="Eras Medium ITC" panose="020B0602030504020804" pitchFamily="34" charset="0"/>
            </a:endParaRP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Russian </a:t>
            </a:r>
            <a:r>
              <a:rPr lang="en-US" dirty="0">
                <a:latin typeface="Eras Medium ITC" panose="020B0602030504020804" pitchFamily="34" charset="0"/>
              </a:rPr>
              <a:t>president declared himself leader of the Church and organized priests into “death squads” which assassinated people under the premise of “purifying infected victims.” </a:t>
            </a:r>
          </a:p>
        </p:txBody>
      </p:sp>
    </p:spTree>
    <p:extLst>
      <p:ext uri="{BB962C8B-B14F-4D97-AF65-F5344CB8AC3E}">
        <p14:creationId xmlns:p14="http://schemas.microsoft.com/office/powerpoint/2010/main" val="25673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Writing Activity</a:t>
            </a:r>
            <a:endParaRPr lang="en-US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Eras Medium ITC" panose="020B0602030504020804" pitchFamily="34" charset="0"/>
              </a:rPr>
              <a:t>Imagine yourself as a Russian citizen (Cold War or otherwise). Describe the events of your normal day. Include elements of your job, community, financial situation, interests, etc.  </a:t>
            </a:r>
            <a:endParaRPr lang="en-US" dirty="0">
              <a:latin typeface="Eras Medium ITC" panose="020B06020305040208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12" y="1600200"/>
            <a:ext cx="3392775" cy="4525963"/>
          </a:xfrm>
        </p:spPr>
      </p:pic>
    </p:spTree>
    <p:extLst>
      <p:ext uri="{BB962C8B-B14F-4D97-AF65-F5344CB8AC3E}">
        <p14:creationId xmlns:p14="http://schemas.microsoft.com/office/powerpoint/2010/main" val="39345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World War Z</a:t>
            </a:r>
            <a:endParaRPr lang="en-US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Eras Medium ITC" panose="020B0602030504020804" pitchFamily="34" charset="0"/>
              </a:rPr>
              <a:t>Maria </a:t>
            </a:r>
            <a:r>
              <a:rPr lang="en-US" sz="2800" dirty="0" err="1" smtClean="0">
                <a:latin typeface="Eras Medium ITC" panose="020B0602030504020804" pitchFamily="34" charset="0"/>
              </a:rPr>
              <a:t>Zhuganova</a:t>
            </a:r>
            <a:r>
              <a:rPr lang="en-US" sz="2800" dirty="0" smtClean="0">
                <a:latin typeface="Eras Medium ITC" panose="020B0602030504020804" pitchFamily="34" charset="0"/>
              </a:rPr>
              <a:t> (pg. 76 &amp; pg. 329)</a:t>
            </a:r>
          </a:p>
          <a:p>
            <a:pPr lvl="1"/>
            <a:r>
              <a:rPr lang="en-US" sz="2400" dirty="0">
                <a:latin typeface="Eras Medium ITC" panose="020B0602030504020804" pitchFamily="34" charset="0"/>
              </a:rPr>
              <a:t>Soldier at Lake Baikal in central Southern Russia. The military took their TVs and cell phones and sent them looking for something, although the unit did not know what. </a:t>
            </a:r>
            <a:endParaRPr lang="en-US" sz="2400" dirty="0" smtClean="0">
              <a:latin typeface="Eras Medium ITC" panose="020B0602030504020804" pitchFamily="34" charset="0"/>
            </a:endParaRPr>
          </a:p>
          <a:p>
            <a:pPr lvl="1"/>
            <a:r>
              <a:rPr lang="en-US" sz="2400" dirty="0" smtClean="0">
                <a:latin typeface="Eras Medium ITC" panose="020B0602030504020804" pitchFamily="34" charset="0"/>
              </a:rPr>
              <a:t>Unit </a:t>
            </a:r>
            <a:r>
              <a:rPr lang="en-US" sz="2400" dirty="0">
                <a:latin typeface="Eras Medium ITC" panose="020B0602030504020804" pitchFamily="34" charset="0"/>
              </a:rPr>
              <a:t>found out about zombies and wanted to go home. </a:t>
            </a:r>
            <a:r>
              <a:rPr lang="en-US" sz="2400" dirty="0" err="1" smtClean="0">
                <a:latin typeface="Eras Medium ITC" panose="020B0602030504020804" pitchFamily="34" charset="0"/>
              </a:rPr>
              <a:t>Spetznaz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>
                <a:latin typeface="Eras Medium ITC" panose="020B0602030504020804" pitchFamily="34" charset="0"/>
              </a:rPr>
              <a:t>trapped them, and then the decimation started. </a:t>
            </a:r>
            <a:endParaRPr lang="en-US" sz="2400" dirty="0" smtClean="0">
              <a:latin typeface="Eras Medium ITC" panose="020B0602030504020804" pitchFamily="34" charset="0"/>
            </a:endParaRPr>
          </a:p>
          <a:p>
            <a:pPr lvl="1"/>
            <a:r>
              <a:rPr lang="en-US" sz="2400" dirty="0" smtClean="0">
                <a:latin typeface="Eras Medium ITC" panose="020B0602030504020804" pitchFamily="34" charset="0"/>
              </a:rPr>
              <a:t>Later</a:t>
            </a:r>
            <a:r>
              <a:rPr lang="en-US" sz="2400" dirty="0">
                <a:latin typeface="Eras Medium ITC" panose="020B0602030504020804" pitchFamily="34" charset="0"/>
              </a:rPr>
              <a:t>, when she is pregnant with her 8</a:t>
            </a:r>
            <a:r>
              <a:rPr lang="en-US" sz="2400" baseline="30000" dirty="0">
                <a:latin typeface="Eras Medium ITC" panose="020B0602030504020804" pitchFamily="34" charset="0"/>
              </a:rPr>
              <a:t>th</a:t>
            </a:r>
            <a:r>
              <a:rPr lang="en-US" sz="2400" dirty="0">
                <a:latin typeface="Eras Medium ITC" panose="020B0602030504020804" pitchFamily="34" charset="0"/>
              </a:rPr>
              <a:t> child, she seems oddly patriotic despite her previous loathing for the old Russian patriots from </a:t>
            </a:r>
            <a:r>
              <a:rPr lang="en-US" sz="2400" dirty="0" smtClean="0">
                <a:latin typeface="Eras Medium ITC" panose="020B0602030504020804" pitchFamily="34" charset="0"/>
              </a:rPr>
              <a:t>WWII.</a:t>
            </a:r>
          </a:p>
          <a:p>
            <a:pPr lvl="2"/>
            <a:r>
              <a:rPr lang="en-US" sz="2000" dirty="0" smtClean="0">
                <a:latin typeface="Eras Medium ITC" panose="020B0602030504020804" pitchFamily="34" charset="0"/>
              </a:rPr>
              <a:t>Is she more patriotic or does she still dislike the idea of Russian patriotism? </a:t>
            </a:r>
          </a:p>
          <a:p>
            <a:pPr lvl="1"/>
            <a:endParaRPr lang="en-US" sz="2400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World War Z</a:t>
            </a:r>
            <a:endParaRPr lang="en-US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Eras Medium ITC" panose="020B0602030504020804" pitchFamily="34" charset="0"/>
              </a:rPr>
              <a:t>Bohdan</a:t>
            </a:r>
            <a:r>
              <a:rPr lang="en-US" sz="2800" dirty="0" smtClean="0">
                <a:latin typeface="Eras Medium ITC" panose="020B0602030504020804" pitchFamily="34" charset="0"/>
              </a:rPr>
              <a:t> </a:t>
            </a:r>
            <a:r>
              <a:rPr lang="en-US" sz="2800" dirty="0" err="1" smtClean="0">
                <a:latin typeface="Eras Medium ITC" panose="020B0602030504020804" pitchFamily="34" charset="0"/>
              </a:rPr>
              <a:t>Taras</a:t>
            </a:r>
            <a:r>
              <a:rPr lang="en-US" sz="2800" dirty="0" smtClean="0">
                <a:latin typeface="Eras Medium ITC" panose="020B0602030504020804" pitchFamily="34" charset="0"/>
              </a:rPr>
              <a:t> </a:t>
            </a:r>
            <a:r>
              <a:rPr lang="en-US" sz="2800" dirty="0" err="1" smtClean="0">
                <a:latin typeface="Eras Medium ITC" panose="020B0602030504020804" pitchFamily="34" charset="0"/>
              </a:rPr>
              <a:t>Kondratiuk</a:t>
            </a:r>
            <a:r>
              <a:rPr lang="en-US" sz="2800" dirty="0" smtClean="0">
                <a:latin typeface="Eras Medium ITC" panose="020B0602030504020804" pitchFamily="34" charset="0"/>
              </a:rPr>
              <a:t> (pg. 116)</a:t>
            </a:r>
          </a:p>
          <a:p>
            <a:pPr lvl="1"/>
            <a:r>
              <a:rPr lang="en-US" sz="2400" dirty="0">
                <a:latin typeface="Eras Medium ITC" panose="020B0602030504020804" pitchFamily="34" charset="0"/>
              </a:rPr>
              <a:t>Saw civilians gassed with weapons from the Cold War. </a:t>
            </a:r>
            <a:endParaRPr lang="en-US" sz="2400" dirty="0" smtClean="0">
              <a:latin typeface="Eras Medium ITC" panose="020B0602030504020804" pitchFamily="34" charset="0"/>
            </a:endParaRPr>
          </a:p>
          <a:p>
            <a:pPr lvl="1"/>
            <a:r>
              <a:rPr lang="en-US" sz="2400" dirty="0" smtClean="0">
                <a:latin typeface="Eras Medium ITC" panose="020B0602030504020804" pitchFamily="34" charset="0"/>
              </a:rPr>
              <a:t>The </a:t>
            </a:r>
            <a:r>
              <a:rPr lang="en-US" sz="2400" dirty="0">
                <a:latin typeface="Eras Medium ITC" panose="020B0602030504020804" pitchFamily="34" charset="0"/>
              </a:rPr>
              <a:t>last building he saw from Kiev was the Great Patriotic War Museum Complex dedicated to when the Soviet </a:t>
            </a:r>
            <a:r>
              <a:rPr lang="en-US" sz="2400" dirty="0" smtClean="0">
                <a:latin typeface="Eras Medium ITC" panose="020B0602030504020804" pitchFamily="34" charset="0"/>
              </a:rPr>
              <a:t>Union </a:t>
            </a:r>
            <a:r>
              <a:rPr lang="en-US" sz="2400" dirty="0">
                <a:latin typeface="Eras Medium ITC" panose="020B0602030504020804" pitchFamily="34" charset="0"/>
              </a:rPr>
              <a:t>fought </a:t>
            </a:r>
            <a:r>
              <a:rPr lang="en-US" sz="2400" dirty="0" smtClean="0">
                <a:latin typeface="Eras Medium ITC" panose="020B0602030504020804" pitchFamily="34" charset="0"/>
              </a:rPr>
              <a:t>Germany. </a:t>
            </a:r>
            <a:endParaRPr lang="en-US" sz="2400" dirty="0">
              <a:latin typeface="Eras Medium ITC" panose="020B06020305040208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703" y="4191000"/>
            <a:ext cx="3752850" cy="249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3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072" y="-1"/>
            <a:ext cx="10993272" cy="687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Goals</a:t>
            </a:r>
            <a:endParaRPr lang="en-US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337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Explore the history behind our stereotypes of Russia</a:t>
            </a:r>
          </a:p>
          <a:p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Evaluate how realistic our perceptions are</a:t>
            </a:r>
          </a:p>
          <a:p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See how Russian stereotypes are satirized today</a:t>
            </a:r>
            <a:endParaRPr lang="en-US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History - 1917</a:t>
            </a:r>
            <a:endParaRPr lang="en-US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Eras Medium ITC" panose="020B0602030504020804" pitchFamily="34" charset="0"/>
              </a:rPr>
              <a:t>Russians had lost faith in Czarist leadership</a:t>
            </a: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Government corruption</a:t>
            </a:r>
          </a:p>
          <a:p>
            <a:pPr lvl="2"/>
            <a:r>
              <a:rPr lang="en-US" dirty="0" smtClean="0">
                <a:latin typeface="Eras Medium ITC" panose="020B0602030504020804" pitchFamily="34" charset="0"/>
              </a:rPr>
              <a:t>Nicholas would repeatedly dissolve parliament for his own benefit</a:t>
            </a: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Backward economy</a:t>
            </a:r>
          </a:p>
          <a:p>
            <a:r>
              <a:rPr lang="en-US" dirty="0" smtClean="0">
                <a:latin typeface="Eras Medium ITC" panose="020B0602030504020804" pitchFamily="34" charset="0"/>
              </a:rPr>
              <a:t>WWI</a:t>
            </a: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Russia had greater casualties than anyone in any previous war. Ever.</a:t>
            </a: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Immediate cause of the February Revolution</a:t>
            </a:r>
          </a:p>
          <a:p>
            <a:pPr lvl="1"/>
            <a:endParaRPr lang="en-US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19944"/>
            <a:ext cx="5424230" cy="343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History – February Revolution</a:t>
            </a:r>
            <a:endParaRPr lang="en-US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891"/>
            <a:ext cx="8229600" cy="190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Eras Medium ITC" panose="020B0602030504020804" pitchFamily="34" charset="0"/>
              </a:rPr>
              <a:t>Demonstrators demanding bread took to the streets in St. Petersburg</a:t>
            </a:r>
          </a:p>
          <a:p>
            <a:r>
              <a:rPr lang="en-US" dirty="0" smtClean="0">
                <a:latin typeface="Eras Medium ITC" panose="020B0602030504020804" pitchFamily="34" charset="0"/>
              </a:rPr>
              <a:t>Imperial government was forced to resign</a:t>
            </a: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Existing parliament (Duma) shared power with the new Soviets</a:t>
            </a:r>
            <a:endParaRPr lang="en-US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History – October Revolution</a:t>
            </a:r>
            <a:endParaRPr lang="en-US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Eras Medium ITC" panose="020B0602030504020804" pitchFamily="34" charset="0"/>
              </a:rPr>
              <a:t>AKA: Bolshevik Revolution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B0602030504020804" pitchFamily="34" charset="0"/>
              </a:rPr>
              <a:t>Revolutionaries led by Bolshevik Party leader Vladimir Lenin launched a nearly bloodless coup against provisional government</a:t>
            </a:r>
          </a:p>
          <a:p>
            <a:r>
              <a:rPr lang="en-US" dirty="0">
                <a:latin typeface="Eras Medium ITC" panose="020B0602030504020804" pitchFamily="34" charset="0"/>
              </a:rPr>
              <a:t>1918 - Fought a civil war with anti-Bolshevik White Army forces</a:t>
            </a:r>
            <a:endParaRPr lang="en-US" sz="3000" dirty="0">
              <a:latin typeface="Eras Medium ITC" panose="020B0602030504020804" pitchFamily="34" charset="0"/>
            </a:endParaRPr>
          </a:p>
          <a:p>
            <a:r>
              <a:rPr lang="en-US" dirty="0">
                <a:latin typeface="Eras Medium ITC" panose="020B0602030504020804" pitchFamily="34" charset="0"/>
              </a:rPr>
              <a:t>1920 – Anti-Bolsheviks were defeated</a:t>
            </a:r>
            <a:endParaRPr lang="en-US" sz="3000" dirty="0">
              <a:latin typeface="Eras Medium ITC" panose="020B0602030504020804" pitchFamily="34" charset="0"/>
            </a:endParaRPr>
          </a:p>
          <a:p>
            <a:r>
              <a:rPr lang="en-US" dirty="0">
                <a:latin typeface="Eras Medium ITC" panose="020B0602030504020804" pitchFamily="34" charset="0"/>
              </a:rPr>
              <a:t>1922 – Union of Soviet Socialist Republics was established</a:t>
            </a:r>
            <a:endParaRPr lang="en-US" sz="3000" dirty="0">
              <a:latin typeface="Eras Medium ITC" panose="020B0602030504020804" pitchFamily="34" charset="0"/>
            </a:endParaRPr>
          </a:p>
          <a:p>
            <a:endParaRPr lang="en-US" dirty="0">
              <a:latin typeface="Eras Medium ITC" panose="020B06020305040208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84754"/>
            <a:ext cx="3581400" cy="508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8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Soviet Leaders</a:t>
            </a:r>
            <a:endParaRPr lang="en-US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latin typeface="Eras Medium ITC" panose="020B0602030504020804" pitchFamily="34" charset="0"/>
              </a:rPr>
              <a:t>Vladimir Lenin </a:t>
            </a:r>
            <a:r>
              <a:rPr lang="en-US" dirty="0">
                <a:latin typeface="Eras Medium ITC" panose="020B0602030504020804" pitchFamily="34" charset="0"/>
              </a:rPr>
              <a:t>(December 30, 1922 – January 21, 1924)</a:t>
            </a:r>
            <a:endParaRPr lang="en-US" sz="3000" dirty="0">
              <a:latin typeface="Eras Medium ITC" panose="020B0602030504020804" pitchFamily="34" charset="0"/>
            </a:endParaRPr>
          </a:p>
          <a:p>
            <a:r>
              <a:rPr lang="en-US" b="1" dirty="0">
                <a:latin typeface="Eras Medium ITC" panose="020B0602030504020804" pitchFamily="34" charset="0"/>
              </a:rPr>
              <a:t>Joseph Stalin </a:t>
            </a:r>
            <a:r>
              <a:rPr lang="en-US" dirty="0">
                <a:latin typeface="Eras Medium ITC" panose="020B0602030504020804" pitchFamily="34" charset="0"/>
              </a:rPr>
              <a:t>(January 21, 1924 – March 5, 1953)</a:t>
            </a:r>
            <a:endParaRPr lang="en-US" sz="3000" dirty="0">
              <a:latin typeface="Eras Medium ITC" panose="020B0602030504020804" pitchFamily="34" charset="0"/>
            </a:endParaRPr>
          </a:p>
          <a:p>
            <a:r>
              <a:rPr lang="en-US" b="1" dirty="0" err="1" smtClean="0">
                <a:latin typeface="Eras Medium ITC" panose="020B0602030504020804" pitchFamily="34" charset="0"/>
              </a:rPr>
              <a:t>Georgy</a:t>
            </a:r>
            <a:r>
              <a:rPr lang="en-US" b="1" dirty="0" smtClean="0">
                <a:latin typeface="Eras Medium ITC" panose="020B0602030504020804" pitchFamily="34" charset="0"/>
              </a:rPr>
              <a:t> Malenkov </a:t>
            </a:r>
            <a:r>
              <a:rPr lang="en-US" dirty="0" smtClean="0">
                <a:latin typeface="Eras Medium ITC" panose="020B0602030504020804" pitchFamily="34" charset="0"/>
              </a:rPr>
              <a:t>(March 5, 1953 – March 16, 1953)</a:t>
            </a:r>
            <a:endParaRPr lang="en-US" sz="3000" dirty="0" smtClean="0">
              <a:latin typeface="Eras Medium ITC" panose="020B0602030504020804" pitchFamily="34" charset="0"/>
            </a:endParaRPr>
          </a:p>
          <a:p>
            <a:r>
              <a:rPr lang="en-US" b="1" dirty="0" smtClean="0">
                <a:latin typeface="Eras Medium ITC" panose="020B0602030504020804" pitchFamily="34" charset="0"/>
              </a:rPr>
              <a:t>Nikita </a:t>
            </a:r>
            <a:r>
              <a:rPr lang="en-US" b="1" dirty="0">
                <a:latin typeface="Eras Medium ITC" panose="020B0602030504020804" pitchFamily="34" charset="0"/>
              </a:rPr>
              <a:t>Khrushchev </a:t>
            </a:r>
            <a:r>
              <a:rPr lang="en-US" dirty="0">
                <a:latin typeface="Eras Medium ITC" panose="020B0602030504020804" pitchFamily="34" charset="0"/>
              </a:rPr>
              <a:t>(March 27, 1955 – October 14, 1964)</a:t>
            </a:r>
            <a:endParaRPr lang="en-US" sz="3000" dirty="0">
              <a:latin typeface="Eras Medium ITC" panose="020B0602030504020804" pitchFamily="34" charset="0"/>
            </a:endParaRPr>
          </a:p>
          <a:p>
            <a:r>
              <a:rPr lang="en-US" b="1" dirty="0">
                <a:latin typeface="Eras Medium ITC" panose="020B0602030504020804" pitchFamily="34" charset="0"/>
              </a:rPr>
              <a:t>Leonid Brezhnev </a:t>
            </a:r>
            <a:r>
              <a:rPr lang="en-US" dirty="0">
                <a:latin typeface="Eras Medium ITC" panose="020B0602030504020804" pitchFamily="34" charset="0"/>
              </a:rPr>
              <a:t>(October 14, 1964 – November 10, 1982)</a:t>
            </a:r>
            <a:endParaRPr lang="en-US" sz="3000" dirty="0">
              <a:latin typeface="Eras Medium ITC" panose="020B0602030504020804" pitchFamily="34" charset="0"/>
            </a:endParaRPr>
          </a:p>
          <a:p>
            <a:r>
              <a:rPr lang="en-US" b="1" dirty="0">
                <a:latin typeface="Eras Medium ITC" panose="020B0602030504020804" pitchFamily="34" charset="0"/>
              </a:rPr>
              <a:t>Yuri Andropov </a:t>
            </a:r>
            <a:r>
              <a:rPr lang="en-US" dirty="0">
                <a:latin typeface="Eras Medium ITC" panose="020B0602030504020804" pitchFamily="34" charset="0"/>
              </a:rPr>
              <a:t>(November 12, 1982 – February 9, 1984)</a:t>
            </a:r>
            <a:endParaRPr lang="en-US" sz="3000" dirty="0">
              <a:latin typeface="Eras Medium ITC" panose="020B0602030504020804" pitchFamily="34" charset="0"/>
            </a:endParaRPr>
          </a:p>
          <a:p>
            <a:r>
              <a:rPr lang="en-US" b="1" dirty="0">
                <a:latin typeface="Eras Medium ITC" panose="020B0602030504020804" pitchFamily="34" charset="0"/>
              </a:rPr>
              <a:t>Konstantin </a:t>
            </a:r>
            <a:r>
              <a:rPr lang="en-US" b="1" dirty="0" err="1">
                <a:latin typeface="Eras Medium ITC" panose="020B0602030504020804" pitchFamily="34" charset="0"/>
              </a:rPr>
              <a:t>Chernenko</a:t>
            </a:r>
            <a:r>
              <a:rPr lang="en-US" dirty="0">
                <a:latin typeface="Eras Medium ITC" panose="020B0602030504020804" pitchFamily="34" charset="0"/>
              </a:rPr>
              <a:t> (February 13, 1984 – March 10, 1985)</a:t>
            </a:r>
            <a:endParaRPr lang="en-US" sz="3000" dirty="0">
              <a:latin typeface="Eras Medium ITC" panose="020B0602030504020804" pitchFamily="34" charset="0"/>
            </a:endParaRPr>
          </a:p>
          <a:p>
            <a:r>
              <a:rPr lang="en-US" b="1" dirty="0">
                <a:latin typeface="Eras Medium ITC" panose="020B0602030504020804" pitchFamily="34" charset="0"/>
              </a:rPr>
              <a:t>Mikhail Gorbachev </a:t>
            </a:r>
            <a:r>
              <a:rPr lang="en-US" dirty="0">
                <a:latin typeface="Eras Medium ITC" panose="020B0602030504020804" pitchFamily="34" charset="0"/>
              </a:rPr>
              <a:t>(March 11, 1985 – December 25, 1991)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79" y="1524000"/>
            <a:ext cx="4519921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The Cold War</a:t>
            </a:r>
            <a:endParaRPr lang="en-US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99996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Eras Medium ITC" panose="020B0602030504020804" pitchFamily="34" charset="0"/>
              </a:rPr>
              <a:t>Power struggle between U.S. and Soviet Union. Never actually fought, but used other countries to promote ideologies </a:t>
            </a: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U.S. helped South Vietnam and rebel Afghans while Soviets supplied North Vietnam and invaded Afghanistan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060470" cy="430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0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allcountries.org/maps/soviet_union_map_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" t="6065" r="3527" b="6065"/>
          <a:stretch/>
        </p:blipFill>
        <p:spPr bwMode="auto">
          <a:xfrm>
            <a:off x="1524000" y="3352800"/>
            <a:ext cx="5864772" cy="33354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The USSR</a:t>
            </a:r>
            <a:endParaRPr lang="en-US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73152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Eras Medium ITC" panose="020B0602030504020804" pitchFamily="34" charset="0"/>
              </a:rPr>
              <a:t>Poor economic base</a:t>
            </a:r>
          </a:p>
          <a:p>
            <a:r>
              <a:rPr lang="en-US" dirty="0" smtClean="0">
                <a:latin typeface="Eras Medium ITC" panose="020B0602030504020804" pitchFamily="34" charset="0"/>
              </a:rPr>
              <a:t>Communist dictatorship</a:t>
            </a:r>
          </a:p>
          <a:p>
            <a:pPr lvl="1"/>
            <a:r>
              <a:rPr lang="en-US" dirty="0" smtClean="0">
                <a:latin typeface="Eras Medium ITC" panose="020B0602030504020804" pitchFamily="34" charset="0"/>
              </a:rPr>
              <a:t>Socialist</a:t>
            </a:r>
          </a:p>
          <a:p>
            <a:r>
              <a:rPr lang="en-US" dirty="0" smtClean="0">
                <a:latin typeface="Eras Medium ITC" panose="020B0602030504020804" pitchFamily="34" charset="0"/>
              </a:rPr>
              <a:t>Censorship and secret police</a:t>
            </a:r>
            <a:endParaRPr lang="en-US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774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One for the Motherland</vt:lpstr>
      <vt:lpstr>Writing Activity</vt:lpstr>
      <vt:lpstr>Goals</vt:lpstr>
      <vt:lpstr>History - 1917</vt:lpstr>
      <vt:lpstr>History – February Revolution</vt:lpstr>
      <vt:lpstr>History – October Revolution</vt:lpstr>
      <vt:lpstr>Soviet Leaders</vt:lpstr>
      <vt:lpstr>The Cold War</vt:lpstr>
      <vt:lpstr>The USSR</vt:lpstr>
      <vt:lpstr>The USA</vt:lpstr>
      <vt:lpstr>Propaganda</vt:lpstr>
      <vt:lpstr>PowerPoint Presentation</vt:lpstr>
      <vt:lpstr>PowerPoint Presentation</vt:lpstr>
      <vt:lpstr>PowerPoint Presentation</vt:lpstr>
      <vt:lpstr>PowerPoint Presentation</vt:lpstr>
      <vt:lpstr>Drift: US v. USSR</vt:lpstr>
      <vt:lpstr>Satire</vt:lpstr>
      <vt:lpstr>Satire</vt:lpstr>
      <vt:lpstr>World War Z</vt:lpstr>
      <vt:lpstr>World War Z</vt:lpstr>
      <vt:lpstr>World War Z</vt:lpstr>
    </vt:vector>
  </TitlesOfParts>
  <Company>Moeller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for the Motherland</dc:title>
  <dc:creator>Verrilli, Evan 2014</dc:creator>
  <cp:lastModifiedBy>Eble, Eric (Faculty)</cp:lastModifiedBy>
  <cp:revision>24</cp:revision>
  <dcterms:created xsi:type="dcterms:W3CDTF">2014-02-09T00:35:10Z</dcterms:created>
  <dcterms:modified xsi:type="dcterms:W3CDTF">2014-02-10T21:42:28Z</dcterms:modified>
</cp:coreProperties>
</file>