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</p:sldMasterIdLst>
  <p:notesMasterIdLst>
    <p:notesMasterId r:id="rId16"/>
  </p:notesMasterIdLst>
  <p:sldIdLst>
    <p:sldId id="256" r:id="rId4"/>
    <p:sldId id="257" r:id="rId5"/>
    <p:sldId id="272" r:id="rId6"/>
    <p:sldId id="258" r:id="rId7"/>
    <p:sldId id="259" r:id="rId8"/>
    <p:sldId id="260" r:id="rId9"/>
    <p:sldId id="262" r:id="rId10"/>
    <p:sldId id="261" r:id="rId11"/>
    <p:sldId id="266" r:id="rId12"/>
    <p:sldId id="270" r:id="rId13"/>
    <p:sldId id="27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2F10-EEAE-4EED-8428-48CC2854E5C2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48EF-C57F-4466-B6CB-A8EB8A9CD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48EF-C57F-4466-B6CB-A8EB8A9CDB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D272-B96A-4D59-8162-E618BDE540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C888-2C02-4459-9C5E-07B52D2C3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1F239C-F2D1-47B9-914E-013AD2DF46D9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EAF05-88D4-4102-8D44-441A108245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2RHXt9t-d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 Claudius: Act 1 Scene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Andrew Carmichael &amp; John Dickens</a:t>
            </a:r>
          </a:p>
        </p:txBody>
      </p:sp>
    </p:spTree>
    <p:extLst>
      <p:ext uri="{BB962C8B-B14F-4D97-AF65-F5344CB8AC3E}">
        <p14:creationId xmlns:p14="http://schemas.microsoft.com/office/powerpoint/2010/main" val="22010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</a:p>
          <a:p>
            <a:pPr lvl="1"/>
            <a:r>
              <a:rPr lang="en-US" dirty="0" smtClean="0"/>
              <a:t>So far hath discretion fought </a:t>
            </a:r>
            <a:br>
              <a:rPr lang="en-US" dirty="0" smtClean="0"/>
            </a:br>
            <a:r>
              <a:rPr lang="en-US" dirty="0" smtClean="0"/>
              <a:t>with nature</a:t>
            </a:r>
          </a:p>
          <a:p>
            <a:pPr lvl="2"/>
            <a:r>
              <a:rPr lang="en-US" sz="2000" dirty="0" smtClean="0"/>
              <a:t>No one’s fault</a:t>
            </a:r>
          </a:p>
          <a:p>
            <a:r>
              <a:rPr lang="en-US" dirty="0" smtClean="0"/>
              <a:t>Pathos</a:t>
            </a:r>
          </a:p>
          <a:p>
            <a:pPr lvl="1"/>
            <a:r>
              <a:rPr lang="en-US" dirty="0" smtClean="0"/>
              <a:t>Our brother</a:t>
            </a:r>
          </a:p>
          <a:p>
            <a:pPr lvl="1"/>
            <a:r>
              <a:rPr lang="en-US" dirty="0" smtClean="0"/>
              <a:t>Memory be green</a:t>
            </a:r>
          </a:p>
          <a:p>
            <a:pPr lvl="1"/>
            <a:r>
              <a:rPr lang="en-US" dirty="0" smtClean="0"/>
              <a:t>Bear our hearts in grief/our whole kingdom</a:t>
            </a:r>
          </a:p>
          <a:p>
            <a:pPr lvl="1"/>
            <a:r>
              <a:rPr lang="en-US" dirty="0" smtClean="0"/>
              <a:t>Defeated joy</a:t>
            </a:r>
            <a:endParaRPr lang="en-US" sz="4000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09" y="1143000"/>
            <a:ext cx="2772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sympathetic/emotional</a:t>
            </a:r>
          </a:p>
          <a:p>
            <a:pPr lvl="1"/>
            <a:r>
              <a:rPr lang="en-US" dirty="0" smtClean="0"/>
              <a:t>Memory</a:t>
            </a:r>
          </a:p>
          <a:p>
            <a:r>
              <a:rPr lang="en-US" dirty="0" smtClean="0"/>
              <a:t>Humor/Thankful</a:t>
            </a:r>
          </a:p>
          <a:p>
            <a:pPr lvl="1"/>
            <a:r>
              <a:rPr lang="en-US" dirty="0" smtClean="0"/>
              <a:t>Not all bad</a:t>
            </a:r>
          </a:p>
          <a:p>
            <a:pPr lvl="1"/>
            <a:r>
              <a:rPr lang="en-US" dirty="0" smtClean="0"/>
              <a:t>Move 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69" y="3862388"/>
            <a:ext cx="5555499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Shakespeare, Absolute. "Hamlet, Prince of </a:t>
            </a:r>
            <a:r>
              <a:rPr lang="en-US" dirty="0" smtClean="0"/>
              <a:t>	Denmark</a:t>
            </a:r>
            <a:r>
              <a:rPr lang="en-US" dirty="0"/>
              <a:t>." </a:t>
            </a:r>
            <a:r>
              <a:rPr lang="en-US" i="1" dirty="0"/>
              <a:t>Shakespeare's Hamlet at Absolute </a:t>
            </a:r>
            <a:r>
              <a:rPr lang="en-US" i="1" dirty="0" smtClean="0"/>
              <a:t>	Shakespeare</a:t>
            </a:r>
            <a:r>
              <a:rPr lang="en-US" dirty="0"/>
              <a:t>. Absolute Shakespeare, 2005-2009. </a:t>
            </a:r>
            <a:r>
              <a:rPr lang="en-US" dirty="0" smtClean="0"/>
              <a:t>	Web</a:t>
            </a:r>
            <a:r>
              <a:rPr lang="en-US" dirty="0"/>
              <a:t>. 26 Sept. 2013.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i="1" dirty="0"/>
              <a:t>Hamlet - David Tennant, Patrick Stewart, Penny </a:t>
            </a:r>
            <a:r>
              <a:rPr lang="en-US" i="1" dirty="0" smtClean="0"/>
              <a:t>	</a:t>
            </a:r>
            <a:r>
              <a:rPr lang="en-US" i="1" dirty="0" err="1" smtClean="0"/>
              <a:t>Downie</a:t>
            </a:r>
            <a:r>
              <a:rPr lang="en-US" i="1" dirty="0"/>
              <a:t>. Act One, Scene 2. - Pt.1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David </a:t>
            </a:r>
            <a:r>
              <a:rPr lang="en-US" dirty="0" smtClean="0"/>
              <a:t>	Tennant</a:t>
            </a:r>
            <a:r>
              <a:rPr lang="en-US" dirty="0"/>
              <a:t>, Patrick Stewart, </a:t>
            </a:r>
            <a:r>
              <a:rPr lang="en-US" dirty="0" err="1"/>
              <a:t>Pennie</a:t>
            </a:r>
            <a:r>
              <a:rPr lang="en-US" dirty="0"/>
              <a:t> </a:t>
            </a:r>
            <a:r>
              <a:rPr lang="en-US" dirty="0" err="1"/>
              <a:t>Downie</a:t>
            </a:r>
            <a:r>
              <a:rPr lang="en-US" dirty="0"/>
              <a:t>. </a:t>
            </a:r>
            <a:r>
              <a:rPr lang="en-US" dirty="0" smtClean="0"/>
              <a:t>	YouTube</a:t>
            </a:r>
            <a:r>
              <a:rPr lang="en-US" dirty="0"/>
              <a:t>, 2010. Online.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8098996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The play is set in Denmark in the late middle ages, even though things in the Elizabethan era are sometimes referenced by characters. </a:t>
            </a:r>
          </a:p>
          <a:p>
            <a:endParaRPr lang="en-US" dirty="0" smtClean="0"/>
          </a:p>
          <a:p>
            <a:r>
              <a:rPr lang="en-US" dirty="0" smtClean="0"/>
              <a:t>King Claudius has just slain his brother, Hamlet, less than two months earlier.</a:t>
            </a:r>
          </a:p>
          <a:p>
            <a:endParaRPr lang="en-US" dirty="0" smtClean="0"/>
          </a:p>
          <a:p>
            <a:r>
              <a:rPr lang="en-US" dirty="0" smtClean="0"/>
              <a:t>Claudius intends to marry Gertrude, Hamlet’s widow.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4024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58783"/>
            <a:ext cx="1295401" cy="18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0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http://www.youtube.com/watch?v=p2RHXt9t-d4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Claudius</a:t>
            </a:r>
          </a:p>
          <a:p>
            <a:pPr lvl="1"/>
            <a:r>
              <a:rPr lang="en-US" dirty="0" smtClean="0"/>
              <a:t>King of Denmark after Hamlet</a:t>
            </a:r>
          </a:p>
          <a:p>
            <a:pPr lvl="1"/>
            <a:r>
              <a:rPr lang="en-US" dirty="0" smtClean="0"/>
              <a:t>Killed his own brother to obtain power</a:t>
            </a:r>
          </a:p>
          <a:p>
            <a:pPr lvl="1"/>
            <a:r>
              <a:rPr lang="en-US" dirty="0" smtClean="0"/>
              <a:t>Needs to address Hamlets death carefully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476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462213" cy="176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Claudius is at a party and announces the </a:t>
            </a:r>
            <a:r>
              <a:rPr lang="en-US" dirty="0" err="1" smtClean="0"/>
              <a:t>marraige</a:t>
            </a:r>
            <a:endParaRPr lang="en-US" dirty="0" smtClean="0"/>
          </a:p>
          <a:p>
            <a:pPr lvl="1"/>
            <a:r>
              <a:rPr lang="en-US" dirty="0" smtClean="0"/>
              <a:t>Hamlet’s widow</a:t>
            </a:r>
          </a:p>
          <a:p>
            <a:pPr lvl="1"/>
            <a:r>
              <a:rPr lang="en-US" dirty="0" smtClean="0"/>
              <a:t>Everyone is gathered for a party and King Claudius is going to give a speech.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Occasion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4038601"/>
            <a:ext cx="424679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40" y="4352926"/>
            <a:ext cx="408722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audience is everyone who is attending the party</a:t>
            </a:r>
          </a:p>
          <a:p>
            <a:r>
              <a:rPr lang="en-US" dirty="0" smtClean="0"/>
              <a:t>These are people that Claudius needs to appeal to, because he must work hard to justify him marrying his brother’s widow. Also, must address his brother’s death and show grief. </a:t>
            </a:r>
          </a:p>
          <a:p>
            <a:pPr lvl="1"/>
            <a:r>
              <a:rPr lang="en-US" dirty="0" smtClean="0"/>
              <a:t>(especially so soon)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57736"/>
            <a:ext cx="373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speech is to rally the spirits of the people and help them get over the loss of Hamlet. </a:t>
            </a:r>
          </a:p>
          <a:p>
            <a:r>
              <a:rPr lang="en-US" dirty="0" smtClean="0"/>
              <a:t>Basically, Hamlet’s loss is tragic, but good things are to come.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159456"/>
            <a:ext cx="5834743" cy="272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He has to seem like he is sad for Hamlet’s death, so the speech is sincere. He keeps saying his brother was a good man and he will be missed. </a:t>
            </a:r>
          </a:p>
          <a:p>
            <a:r>
              <a:rPr lang="en-US" dirty="0" smtClean="0"/>
              <a:t>”With </a:t>
            </a:r>
            <a:r>
              <a:rPr lang="en-US" dirty="0"/>
              <a:t>mirth in funeral and with dirge in marriage, </a:t>
            </a:r>
            <a:r>
              <a:rPr lang="en-US" dirty="0" smtClean="0"/>
              <a:t>In </a:t>
            </a:r>
            <a:r>
              <a:rPr lang="en-US" dirty="0"/>
              <a:t>equal scale weighing delight and </a:t>
            </a:r>
            <a:r>
              <a:rPr lang="en-US" dirty="0" smtClean="0"/>
              <a:t>dole”</a:t>
            </a:r>
          </a:p>
          <a:p>
            <a:pPr lvl="2"/>
            <a:r>
              <a:rPr lang="en-US" dirty="0" smtClean="0"/>
              <a:t>Grieve the funeral, but be joyous for our wedding. Let our wedding fill you with joy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73600"/>
            <a:ext cx="16383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Ethos</a:t>
            </a:r>
          </a:p>
          <a:p>
            <a:pPr lvl="1"/>
            <a:r>
              <a:rPr lang="en-US" sz="3600" dirty="0" smtClean="0"/>
              <a:t>King</a:t>
            </a:r>
          </a:p>
          <a:p>
            <a:pPr lvl="1"/>
            <a:r>
              <a:rPr lang="en-US" sz="3600" dirty="0" smtClean="0"/>
              <a:t>Hamlet’s brother</a:t>
            </a:r>
          </a:p>
          <a:p>
            <a:pPr lvl="1"/>
            <a:r>
              <a:rPr lang="en-US" sz="3600" dirty="0" smtClean="0"/>
              <a:t>Queen</a:t>
            </a:r>
          </a:p>
          <a:p>
            <a:pPr lvl="2"/>
            <a:r>
              <a:rPr lang="en-US" sz="2800" dirty="0" smtClean="0"/>
              <a:t>Not all bad</a:t>
            </a:r>
          </a:p>
          <a:p>
            <a:pPr lvl="1"/>
            <a:r>
              <a:rPr lang="en-US" sz="3600" dirty="0" smtClean="0"/>
              <a:t>Cornelia and </a:t>
            </a:r>
            <a:r>
              <a:rPr lang="en-US" sz="3600" dirty="0" err="1" smtClean="0"/>
              <a:t>Voltimand</a:t>
            </a:r>
            <a:endParaRPr lang="en-US" sz="3600" dirty="0" smtClean="0"/>
          </a:p>
          <a:p>
            <a:pPr lvl="2"/>
            <a:r>
              <a:rPr lang="en-US" sz="2800" dirty="0" smtClean="0"/>
              <a:t>Ambassadors to Old Norway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Devices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2381988" cy="34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893</TotalTime>
  <Words>253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Hardcover</vt:lpstr>
      <vt:lpstr>1_Hardcover</vt:lpstr>
      <vt:lpstr>2_Hardcover</vt:lpstr>
      <vt:lpstr>King Claudius: Act 1 Scene 2</vt:lpstr>
      <vt:lpstr>Background</vt:lpstr>
      <vt:lpstr>CLIP</vt:lpstr>
      <vt:lpstr>Speaker</vt:lpstr>
      <vt:lpstr>Occasion </vt:lpstr>
      <vt:lpstr>Audience</vt:lpstr>
      <vt:lpstr>Purpose</vt:lpstr>
      <vt:lpstr>Subject</vt:lpstr>
      <vt:lpstr>Rhetorical Devices</vt:lpstr>
      <vt:lpstr>Cont.</vt:lpstr>
      <vt:lpstr>Tone</vt:lpstr>
      <vt:lpstr>Work Cited</vt:lpstr>
    </vt:vector>
  </TitlesOfParts>
  <Company>Moeller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Carmichael, Andrew 2014</dc:creator>
  <cp:lastModifiedBy>Eble, Eric (Faculty)</cp:lastModifiedBy>
  <cp:revision>16</cp:revision>
  <dcterms:created xsi:type="dcterms:W3CDTF">2013-09-26T01:48:55Z</dcterms:created>
  <dcterms:modified xsi:type="dcterms:W3CDTF">2013-10-02T16:35:08Z</dcterms:modified>
</cp:coreProperties>
</file>